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6"/>
  </p:notesMasterIdLst>
  <p:handoutMasterIdLst>
    <p:handoutMasterId r:id="rId117"/>
  </p:handoutMasterIdLst>
  <p:sldIdLst>
    <p:sldId id="257" r:id="rId5"/>
    <p:sldId id="287" r:id="rId6"/>
    <p:sldId id="286" r:id="rId7"/>
    <p:sldId id="288" r:id="rId8"/>
    <p:sldId id="289" r:id="rId9"/>
    <p:sldId id="290" r:id="rId10"/>
    <p:sldId id="280" r:id="rId11"/>
    <p:sldId id="285" r:id="rId12"/>
    <p:sldId id="258" r:id="rId13"/>
    <p:sldId id="259" r:id="rId14"/>
    <p:sldId id="282" r:id="rId15"/>
    <p:sldId id="281" r:id="rId16"/>
    <p:sldId id="398" r:id="rId17"/>
    <p:sldId id="409" r:id="rId18"/>
    <p:sldId id="399" r:id="rId19"/>
    <p:sldId id="400" r:id="rId20"/>
    <p:sldId id="401" r:id="rId21"/>
    <p:sldId id="403" r:id="rId22"/>
    <p:sldId id="404" r:id="rId23"/>
    <p:sldId id="405" r:id="rId24"/>
    <p:sldId id="406" r:id="rId25"/>
    <p:sldId id="407" r:id="rId26"/>
    <p:sldId id="408" r:id="rId27"/>
    <p:sldId id="410" r:id="rId28"/>
    <p:sldId id="293" r:id="rId29"/>
    <p:sldId id="313" r:id="rId30"/>
    <p:sldId id="389" r:id="rId31"/>
    <p:sldId id="317" r:id="rId32"/>
    <p:sldId id="394" r:id="rId33"/>
    <p:sldId id="319" r:id="rId34"/>
    <p:sldId id="390" r:id="rId35"/>
    <p:sldId id="391" r:id="rId36"/>
    <p:sldId id="392" r:id="rId37"/>
    <p:sldId id="315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5" r:id="rId53"/>
    <p:sldId id="334" r:id="rId54"/>
    <p:sldId id="336" r:id="rId55"/>
    <p:sldId id="337" r:id="rId56"/>
    <p:sldId id="411" r:id="rId57"/>
    <p:sldId id="312" r:id="rId58"/>
    <p:sldId id="339" r:id="rId59"/>
    <p:sldId id="340" r:id="rId60"/>
    <p:sldId id="341" r:id="rId61"/>
    <p:sldId id="342" r:id="rId62"/>
    <p:sldId id="343" r:id="rId63"/>
    <p:sldId id="344" r:id="rId64"/>
    <p:sldId id="348" r:id="rId65"/>
    <p:sldId id="349" r:id="rId66"/>
    <p:sldId id="353" r:id="rId67"/>
    <p:sldId id="397" r:id="rId68"/>
    <p:sldId id="346" r:id="rId69"/>
    <p:sldId id="357" r:id="rId70"/>
    <p:sldId id="350" r:id="rId71"/>
    <p:sldId id="354" r:id="rId72"/>
    <p:sldId id="355" r:id="rId73"/>
    <p:sldId id="356" r:id="rId74"/>
    <p:sldId id="358" r:id="rId75"/>
    <p:sldId id="362" r:id="rId76"/>
    <p:sldId id="363" r:id="rId77"/>
    <p:sldId id="364" r:id="rId78"/>
    <p:sldId id="365" r:id="rId79"/>
    <p:sldId id="366" r:id="rId80"/>
    <p:sldId id="367" r:id="rId81"/>
    <p:sldId id="368" r:id="rId82"/>
    <p:sldId id="369" r:id="rId83"/>
    <p:sldId id="370" r:id="rId84"/>
    <p:sldId id="371" r:id="rId85"/>
    <p:sldId id="372" r:id="rId86"/>
    <p:sldId id="373" r:id="rId87"/>
    <p:sldId id="374" r:id="rId88"/>
    <p:sldId id="375" r:id="rId89"/>
    <p:sldId id="376" r:id="rId90"/>
    <p:sldId id="377" r:id="rId91"/>
    <p:sldId id="378" r:id="rId92"/>
    <p:sldId id="379" r:id="rId93"/>
    <p:sldId id="412" r:id="rId94"/>
    <p:sldId id="338" r:id="rId95"/>
    <p:sldId id="263" r:id="rId96"/>
    <p:sldId id="265" r:id="rId97"/>
    <p:sldId id="266" r:id="rId98"/>
    <p:sldId id="267" r:id="rId99"/>
    <p:sldId id="268" r:id="rId100"/>
    <p:sldId id="271" r:id="rId101"/>
    <p:sldId id="272" r:id="rId102"/>
    <p:sldId id="274" r:id="rId103"/>
    <p:sldId id="275" r:id="rId104"/>
    <p:sldId id="279" r:id="rId105"/>
    <p:sldId id="300" r:id="rId106"/>
    <p:sldId id="294" r:id="rId107"/>
    <p:sldId id="297" r:id="rId108"/>
    <p:sldId id="380" r:id="rId109"/>
    <p:sldId id="304" r:id="rId110"/>
    <p:sldId id="303" r:id="rId111"/>
    <p:sldId id="361" r:id="rId112"/>
    <p:sldId id="359" r:id="rId113"/>
    <p:sldId id="360" r:id="rId114"/>
    <p:sldId id="292" r:id="rId115"/>
  </p:sldIdLst>
  <p:sldSz cx="12192000" cy="6858000"/>
  <p:notesSz cx="6858000" cy="9144000"/>
  <p:custDataLst>
    <p:tags r:id="rId1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40">
          <p15:clr>
            <a:srgbClr val="A4A3A4"/>
          </p15:clr>
        </p15:guide>
        <p15:guide id="6" pos="384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 autoAdjust="0"/>
    <p:restoredTop sz="91696" autoAdjust="0"/>
  </p:normalViewPr>
  <p:slideViewPr>
    <p:cSldViewPr>
      <p:cViewPr varScale="1">
        <p:scale>
          <a:sx n="67" d="100"/>
          <a:sy n="67" d="100"/>
        </p:scale>
        <p:origin x="461" y="58"/>
      </p:cViewPr>
      <p:guideLst>
        <p:guide orient="horz" pos="2160"/>
        <p:guide orient="horz" pos="3840"/>
        <p:guide pos="3840"/>
        <p:guide pos="384"/>
        <p:guide pos="729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HC\Documents\Papers\oopsla2014\Presentations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HC\Documents\Papers\oopsla2014\Presentations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145401179691304E-2"/>
          <c:y val="5.8593677628532098E-2"/>
          <c:w val="0.48140611329833799"/>
          <c:h val="0.75815568550254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Original (NVM-disk)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TokyoCabinet</c:v>
                </c:pt>
                <c:pt idx="1">
                  <c:v>OpenLDAP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Mnemosyne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TokyoCabinet</c:v>
                </c:pt>
                <c:pt idx="1">
                  <c:v>OpenLDAP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14.853718199608609</c:v>
                </c:pt>
                <c:pt idx="1">
                  <c:v>1.354089904200442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926648"/>
        <c:axId val="375927040"/>
      </c:barChart>
      <c:catAx>
        <c:axId val="375926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75927040"/>
        <c:crosses val="autoZero"/>
        <c:auto val="1"/>
        <c:lblAlgn val="ctr"/>
        <c:lblOffset val="100"/>
        <c:noMultiLvlLbl val="0"/>
      </c:catAx>
      <c:valAx>
        <c:axId val="375927040"/>
        <c:scaling>
          <c:orientation val="minMax"/>
          <c:max val="15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759266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02602094092995"/>
          <c:y val="0.31870426123205398"/>
          <c:w val="0.378221290887026"/>
          <c:h val="0.36259147753589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Sheet1!$A$6:$D$6</c:f>
              <c:strCache>
                <c:ptCount val="4"/>
                <c:pt idx="0">
                  <c:v>MT-bench</c:v>
                </c:pt>
                <c:pt idx="1">
                  <c:v>Mtest</c:v>
                </c:pt>
                <c:pt idx="2">
                  <c:v>Fillseqsync</c:v>
                </c:pt>
                <c:pt idx="3">
                  <c:v>Fillrandomsync</c:v>
                </c:pt>
              </c:strCache>
            </c:strRef>
          </c:cat>
          <c:val>
            <c:numRef>
              <c:f>Sheet1!$A$7:$D$7</c:f>
              <c:numCache>
                <c:formatCode>General</c:formatCode>
                <c:ptCount val="4"/>
                <c:pt idx="0">
                  <c:v>168</c:v>
                </c:pt>
                <c:pt idx="1">
                  <c:v>287</c:v>
                </c:pt>
                <c:pt idx="2">
                  <c:v>460</c:v>
                </c:pt>
                <c:pt idx="3">
                  <c:v>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518304"/>
        <c:axId val="372521048"/>
      </c:barChart>
      <c:catAx>
        <c:axId val="372518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Workloads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72521048"/>
        <c:crosses val="autoZero"/>
        <c:auto val="1"/>
        <c:lblAlgn val="ctr"/>
        <c:lblOffset val="100"/>
        <c:noMultiLvlLbl val="0"/>
      </c:catAx>
      <c:valAx>
        <c:axId val="3725210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/>
                  <a:t>Speedup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72518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Comparison</a:t>
            </a:r>
            <a:r>
              <a:rPr lang="en-US" sz="1400" baseline="0" dirty="0" smtClean="0"/>
              <a:t> for 100,000 gets and puts</a:t>
            </a:r>
          </a:p>
          <a:p>
            <a:pPr>
              <a:defRPr/>
            </a:pPr>
            <a:endParaRPr lang="en-US" sz="1600" dirty="0"/>
          </a:p>
        </c:rich>
      </c:tx>
      <c:layout>
        <c:manualLayout>
          <c:xMode val="edge"/>
          <c:yMode val="edge"/>
          <c:x val="0.22359033245844295"/>
          <c:y val="2.777777777777786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Sheet1!$A$10:$A$12</c:f>
              <c:strCache>
                <c:ptCount val="3"/>
                <c:pt idx="0">
                  <c:v>Transient</c:v>
                </c:pt>
                <c:pt idx="1">
                  <c:v>Atlas</c:v>
                </c:pt>
                <c:pt idx="2">
                  <c:v>Atlas-no-flush</c:v>
                </c:pt>
              </c:strCache>
            </c:strRef>
          </c:cat>
          <c:val>
            <c:numRef>
              <c:f>Sheet1!$B$10:$B$12</c:f>
              <c:numCache>
                <c:formatCode>General</c:formatCode>
                <c:ptCount val="3"/>
                <c:pt idx="0">
                  <c:v>14.9</c:v>
                </c:pt>
                <c:pt idx="1">
                  <c:v>23.8</c:v>
                </c:pt>
                <c:pt idx="2">
                  <c:v>17.899999999999999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522224"/>
        <c:axId val="372523400"/>
      </c:barChart>
      <c:catAx>
        <c:axId val="37252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72523400"/>
        <c:crosses val="autoZero"/>
        <c:auto val="1"/>
        <c:lblAlgn val="ctr"/>
        <c:lblOffset val="100"/>
        <c:noMultiLvlLbl val="0"/>
      </c:catAx>
      <c:valAx>
        <c:axId val="372523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endParaRPr lang="en-US" sz="1400" baseline="0" dirty="0" smtClean="0"/>
              </a:p>
              <a:p>
                <a:pPr>
                  <a:defRPr sz="1400" baseline="0"/>
                </a:pPr>
                <a:r>
                  <a:rPr lang="en-US" sz="1400" baseline="0" dirty="0" smtClean="0"/>
                  <a:t>Runtimes (sec)</a:t>
                </a:r>
                <a:endParaRPr lang="en-US" sz="1400" baseline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252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/>
              <a:t>6/14/2016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/>
            </a:lvl1pPr>
          </a:lstStyle>
          <a:p>
            <a:fld id="{5BFEAE42-E3FE-4405-B7FC-4425D05B92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" indent="0">
              <a:buNone/>
            </a:pPr>
            <a:r>
              <a:rPr lang="en-US" dirty="0" err="1" smtClean="0"/>
              <a:t>Clflushopt</a:t>
            </a:r>
            <a:r>
              <a:rPr lang="en-US" dirty="0" smtClean="0"/>
              <a:t>/epoch to relax strict persistency based on program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3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r>
              <a:rPr lang="en-US" baseline="0" dirty="0" smtClean="0"/>
              <a:t> from file systems to persistent 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D678-D5D7-9343-AE06-D5445CBB786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4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</p:spTree>
    <p:extLst>
      <p:ext uri="{BB962C8B-B14F-4D97-AF65-F5344CB8AC3E}">
        <p14:creationId xmlns:p14="http://schemas.microsoft.com/office/powerpoint/2010/main" val="248047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59602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55601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34189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set of writes unknown (e.g. on-going transaction), may have multiple flushes before update. If know all stores at once, then cost is</a:t>
            </a:r>
            <a:r>
              <a:rPr lang="en-US" baseline="0" dirty="0" smtClean="0"/>
              <a:t> </a:t>
            </a:r>
            <a:r>
              <a:rPr lang="en-US" baseline="0" smtClean="0"/>
              <a:t>simillar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D678-D5D7-9343-AE06-D5445CBB786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5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</p:spTree>
    <p:extLst>
      <p:ext uri="{BB962C8B-B14F-4D97-AF65-F5344CB8AC3E}">
        <p14:creationId xmlns:p14="http://schemas.microsoft.com/office/powerpoint/2010/main" val="323826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4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</p:spTree>
    <p:extLst>
      <p:ext uri="{BB962C8B-B14F-4D97-AF65-F5344CB8AC3E}">
        <p14:creationId xmlns:p14="http://schemas.microsoft.com/office/powerpoint/2010/main" val="2469391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</p:spTree>
    <p:extLst>
      <p:ext uri="{BB962C8B-B14F-4D97-AF65-F5344CB8AC3E}">
        <p14:creationId xmlns:p14="http://schemas.microsoft.com/office/powerpoint/2010/main" val="283241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</p:sp>
    </p:spTree>
    <p:extLst>
      <p:ext uri="{BB962C8B-B14F-4D97-AF65-F5344CB8AC3E}">
        <p14:creationId xmlns:p14="http://schemas.microsoft.com/office/powerpoint/2010/main" val="1551520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70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83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2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4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450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31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6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12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7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15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we say enough to justify why this experiment is important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3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60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3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6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3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7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how </a:t>
            </a:r>
            <a:r>
              <a:rPr lang="en-US" dirty="0" err="1" smtClean="0"/>
              <a:t>clflush</a:t>
            </a:r>
            <a:r>
              <a:rPr lang="en-US" dirty="0" smtClean="0"/>
              <a:t> today implements strict</a:t>
            </a:r>
            <a:r>
              <a:rPr lang="en-US" baseline="0" dirty="0" smtClean="0"/>
              <a:t> persistency based on program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7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98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 smtClean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4ACD-BEB7-4258-A5F3-653792456C00}" type="datetime4">
              <a:rPr lang="en-US" smtClean="0"/>
              <a:t>June 14,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 smtClean="0"/>
              <a:t>Click to add quoted person’s name, title, company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8014" y="6248401"/>
            <a:ext cx="969471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C1EB-F401-4F7B-BD9C-AAA165C9F3D7}" type="datetime4">
              <a:rPr lang="en-US" smtClean="0"/>
              <a:t>June 14,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30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/>
              <a:t>June 14,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69784" cy="457199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413A-E630-4377-B30C-3545E98CC867}" type="datetime4">
              <a:rPr lang="en-US" smtClean="0"/>
              <a:t>June 14,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240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8152"/>
            <a:ext cx="10969784" cy="4117847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DC54-2A66-493A-80B5-8303FBA5D0AD}" type="datetime4">
              <a:rPr lang="en-US" smtClean="0"/>
              <a:t>June 14,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/>
              <a:t>June 14,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/>
              <a:t>June 14,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3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/>
              <a:t>June 14, 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39DC-98B3-47E6-AD46-BA5B72AD8B4A}" type="datetime4">
              <a:rPr lang="en-US" smtClean="0"/>
              <a:t>June 14,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38D-5CBD-4E44-A2EB-B3F38A5B8051}" type="datetime4">
              <a:rPr lang="en-US" smtClean="0"/>
              <a:t>June 14,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9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606423" y="456997"/>
            <a:ext cx="3027151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6868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0E74-B79E-47A7-AA1C-BA3D00CC0B4A}" type="datetime4">
              <a:rPr lang="en-US" smtClean="0"/>
              <a:t>June 14,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8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D7F1-9FB6-4CB9-BA1F-25B205B879F3}" type="datetime4">
              <a:rPr lang="en-US" smtClean="0"/>
              <a:t>June 14,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/>
              <a:t>June 14,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8C6-3F10-4266-96C9-5D014F3025B2}" type="datetime4">
              <a:rPr lang="en-US" smtClean="0"/>
              <a:t>June 14,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1722-4B46-4353-B583-721651D61489}" type="datetime4">
              <a:rPr lang="en-US" smtClean="0"/>
              <a:t>June 14,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524000"/>
            <a:ext cx="4111784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1958-F972-48E2-B30C-3D9C71EE7ED1}" type="datetime4">
              <a:rPr lang="en-US" smtClean="0"/>
              <a:t>June 14,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524000"/>
            <a:ext cx="4111784" cy="45720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F142-9C82-4C83-9B6A-8077B879C1B8}" type="datetime4">
              <a:rPr lang="en-US" smtClean="0"/>
              <a:t>June 14,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5257800" cy="8523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819400"/>
            <a:ext cx="36576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19236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9EE5-F25B-4563-AE58-6B042DD986DA}" type="datetime4">
              <a:rPr lang="en-US" smtClean="0"/>
              <a:t>June 14,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B0D1-A256-4DFA-8583-35D5EE4CD0DF}" type="datetime4">
              <a:rPr lang="en-US" smtClean="0"/>
              <a:t>June 14,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rgbClr val="425563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A58-86AD-4F40-BF66-913A1183EE47}" type="datetime4">
              <a:rPr lang="en-US" smtClean="0"/>
              <a:t>June 14,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4939693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3" y="5791200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35522" y="457200"/>
            <a:ext cx="3646877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9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395617-A7D9-4AE8-82B6-3D0A191CDCBE}" type="datetime4">
              <a:rPr lang="en-US" smtClean="0"/>
              <a:t>June 14, 2016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4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11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BA28-E443-46F5-AE73-D543F89EF748}" type="datetime4">
              <a:rPr lang="en-US" smtClean="0"/>
              <a:t>June 14,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2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519236"/>
            <a:ext cx="1219198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19235"/>
            <a:ext cx="9677400" cy="5576765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E1A-1BE0-474E-808D-00D5A7797660}" type="datetime4">
              <a:rPr lang="en-US" smtClean="0"/>
              <a:t>June 14,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1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441962" y="313418"/>
            <a:ext cx="11280140" cy="38779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43107" y="1584961"/>
            <a:ext cx="5374216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1152"/>
            <a:ext cx="5171019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2" y="1001854"/>
            <a:ext cx="11280140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590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242371"/>
            <a:ext cx="11379624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193219"/>
            <a:ext cx="10906421" cy="4918656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  <a:latin typeface="Futura Bk" pitchFamily="34" charset="0"/>
              </a:defRPr>
            </a:lvl3pPr>
            <a:lvl4pPr>
              <a:defRPr sz="1800" baseline="0">
                <a:solidFill>
                  <a:srgbClr val="0070C0"/>
                </a:solidFill>
                <a:latin typeface="Futura Bk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8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752964"/>
            <a:ext cx="1137962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242371"/>
            <a:ext cx="11379624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193221"/>
            <a:ext cx="10906421" cy="4918654"/>
          </a:xfrm>
        </p:spPr>
        <p:txBody>
          <a:bodyPr wrap="square">
            <a:noAutofit/>
          </a:bodyPr>
          <a:lstStyle>
            <a:lvl1pPr marL="169863" indent="-169863">
              <a:buFont typeface="HP Simplified" pitchFamily="34" charset="0"/>
              <a:buChar char="•"/>
              <a:defRPr sz="2000" b="0">
                <a:solidFill>
                  <a:srgbClr val="000000"/>
                </a:solidFill>
              </a:defRPr>
            </a:lvl1pPr>
            <a:lvl2pPr marL="347663" indent="-177800">
              <a:buSzPct val="80000"/>
              <a:buFont typeface="HP Simplified"/>
              <a:buChar char="−"/>
              <a:defRPr sz="1800">
                <a:solidFill>
                  <a:srgbClr val="000000"/>
                </a:solidFill>
              </a:defRPr>
            </a:lvl2pPr>
            <a:lvl3pPr marL="515938" indent="-169863">
              <a:buFont typeface="HP Simplified" pitchFamily="34" charset="0"/>
              <a:buChar char="•"/>
              <a:defRPr sz="1600">
                <a:solidFill>
                  <a:srgbClr val="000000"/>
                </a:solidFill>
              </a:defRPr>
            </a:lvl3pPr>
            <a:lvl4pPr marL="688975" indent="-180975">
              <a:defRPr sz="1400">
                <a:solidFill>
                  <a:srgbClr val="000000"/>
                </a:solidFill>
              </a:defRPr>
            </a:lvl4pPr>
            <a:lvl5pPr marL="833438" indent="-150813">
              <a:buFont typeface="HP Simplified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9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4495-4BF5-4727-99D4-DFD1D0597350}" type="datetime4">
              <a:rPr lang="en-US" smtClean="0"/>
              <a:t>June 14,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608013" y="608806"/>
            <a:ext cx="10971370" cy="5486400"/>
          </a:xfrm>
          <a:prstGeom prst="rect">
            <a:avLst/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90599"/>
            <a:ext cx="8228011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0477-F864-462B-BF44-00D67B14D858}" type="datetime4">
              <a:rPr lang="en-US" smtClean="0"/>
              <a:t>June 14,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8157-2DC9-4745-A7A9-7046A8583708}" type="datetime4">
              <a:rPr lang="en-US" smtClean="0"/>
              <a:t>June 14,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9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378-E709-4062-9715-39E79557A063}" type="datetime4">
              <a:rPr lang="en-US" smtClean="0"/>
              <a:t>June 14,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71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E14-300D-4720-B5FE-54C7D96D4160}" type="datetime4">
              <a:rPr lang="en-US" smtClean="0"/>
              <a:t>June 14,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64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E07D-E945-4DDF-8452-20009392BF2F}" type="datetime4">
              <a:rPr lang="en-US" smtClean="0"/>
              <a:t>June 14,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34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1A98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26104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65FD8143-BFA3-46F8-9B90-B0E5CFAF7F7C}" type="datetime4">
              <a:rPr lang="en-US" smtClean="0"/>
              <a:t>June 14,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26104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30868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4"/>
                </a:solidFill>
              </a:defRPr>
            </a:lvl1pPr>
          </a:lstStyle>
          <a:p>
            <a:fld id="{B016F8AB-BCEA-4347-8BA6-BE776009BC8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0" r:id="rId12"/>
    <p:sldLayoutId id="2147483668" r:id="rId13"/>
    <p:sldLayoutId id="2147483669" r:id="rId14"/>
    <p:sldLayoutId id="2147483654" r:id="rId15"/>
    <p:sldLayoutId id="2147483679" r:id="rId16"/>
    <p:sldLayoutId id="2147483655" r:id="rId17"/>
    <p:sldLayoutId id="2147483652" r:id="rId18"/>
    <p:sldLayoutId id="2147483653" r:id="rId19"/>
    <p:sldLayoutId id="2147483670" r:id="rId20"/>
    <p:sldLayoutId id="2147483671" r:id="rId21"/>
    <p:sldLayoutId id="2147483672" r:id="rId22"/>
    <p:sldLayoutId id="2147483673" r:id="rId23"/>
    <p:sldLayoutId id="2147483656" r:id="rId24"/>
    <p:sldLayoutId id="2147483674" r:id="rId25"/>
    <p:sldLayoutId id="2147483657" r:id="rId26"/>
    <p:sldLayoutId id="2147483675" r:id="rId27"/>
    <p:sldLayoutId id="2147483676" r:id="rId28"/>
    <p:sldLayoutId id="2147483677" r:id="rId29"/>
    <p:sldLayoutId id="2147483678" r:id="rId30"/>
    <p:sldLayoutId id="2147483649" r:id="rId31"/>
    <p:sldLayoutId id="2147483658" r:id="rId32"/>
    <p:sldLayoutId id="2147483659" r:id="rId33"/>
    <p:sldLayoutId id="2147483682" r:id="rId34"/>
    <p:sldLayoutId id="2147483684" r:id="rId35"/>
    <p:sldLayoutId id="2147483685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sonar/projects/mnemosyne/resources.html" TargetMode="External"/><Relationship Id="rId2" Type="http://schemas.openxmlformats.org/officeDocument/2006/relationships/hyperlink" Target="https://github.com/HewlettPackard/Atla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labs.hpe.com/research/themachine/TheMachineDistribution/" TargetMode="Externa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chart" Target="../charts/char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1981200"/>
            <a:ext cx="9141619" cy="2286000"/>
          </a:xfrm>
        </p:spPr>
        <p:txBody>
          <a:bodyPr/>
          <a:lstStyle/>
          <a:p>
            <a:r>
              <a:rPr lang="en-US" sz="6000" dirty="0" smtClean="0"/>
              <a:t>How should we program </a:t>
            </a:r>
            <a:r>
              <a:rPr lang="en-US" sz="6000" dirty="0"/>
              <a:t>n</a:t>
            </a:r>
            <a:r>
              <a:rPr lang="en-US" sz="6000" dirty="0" smtClean="0"/>
              <a:t>on-volatile memory?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8012" y="4724400"/>
            <a:ext cx="9141619" cy="457200"/>
          </a:xfrm>
        </p:spPr>
        <p:txBody>
          <a:bodyPr/>
          <a:lstStyle/>
          <a:p>
            <a:r>
              <a:rPr lang="en-US" dirty="0" smtClean="0"/>
              <a:t>Dhruva Chakrabarti, Haris Volos, Indrajit Roy</a:t>
            </a:r>
          </a:p>
          <a:p>
            <a:r>
              <a:rPr lang="en-US" i="1" dirty="0" smtClean="0"/>
              <a:t>Hewlett Packard Labs</a:t>
            </a:r>
            <a:endParaRPr lang="en-US" i="1" dirty="0"/>
          </a:p>
        </p:txBody>
      </p:sp>
      <p:pic>
        <p:nvPicPr>
          <p:cNvPr id="6" name="Picture 4" descr="HPE La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72439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non-volatile memory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Three </a:t>
            </a:r>
            <a:r>
              <a:rPr lang="en-US" sz="2000" dirty="0"/>
              <a:t>key features of n</a:t>
            </a:r>
            <a:r>
              <a:rPr lang="en-US" sz="2000" dirty="0" smtClean="0"/>
              <a:t>on-volatile memory (NVM):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433FF"/>
                </a:solidFill>
              </a:rPr>
              <a:t>Persistence = </a:t>
            </a:r>
            <a:r>
              <a:rPr lang="en-US" dirty="0" smtClean="0"/>
              <a:t>data retention even after power off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433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433FF"/>
                </a:solidFill>
              </a:rPr>
              <a:t>low latency  = </a:t>
            </a:r>
            <a:r>
              <a:rPr lang="en-US" dirty="0" smtClean="0"/>
              <a:t>read/write in &lt; 100ns (DRAM like)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433FF"/>
                </a:solidFill>
              </a:rPr>
              <a:t>byte addressability = </a:t>
            </a:r>
            <a:r>
              <a:rPr lang="en-US" dirty="0" smtClean="0"/>
              <a:t>use load/store instructions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Why should we care?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HPE 8GB NVDIMM Single Rank x4 DDR4-2133 Modu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8" b="29005"/>
          <a:stretch/>
        </p:blipFill>
        <p:spPr bwMode="auto">
          <a:xfrm>
            <a:off x="7767978" y="4343400"/>
            <a:ext cx="380197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4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vs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6704" indent="-306704" defTabSz="403097">
              <a:spcBef>
                <a:spcPts val="1600"/>
              </a:spcBef>
              <a:defRPr sz="2484"/>
            </a:pPr>
            <a:r>
              <a:rPr lang="en-US" sz="2000" dirty="0"/>
              <a:t>9 out of 14 applications: </a:t>
            </a:r>
            <a:r>
              <a:rPr lang="en-US" sz="2000" dirty="0" err="1"/>
              <a:t>NVthreads</a:t>
            </a:r>
            <a:r>
              <a:rPr lang="en-US" sz="2000" dirty="0"/>
              <a:t> incurs less than 20% overhead vs </a:t>
            </a:r>
            <a:r>
              <a:rPr lang="en-US" sz="2000" dirty="0" err="1" smtClean="0">
                <a:latin typeface="Monaco"/>
                <a:ea typeface="Monaco"/>
                <a:cs typeface="Monaco"/>
                <a:sym typeface="Monaco"/>
              </a:rPr>
              <a:t>pthreads</a:t>
            </a:r>
            <a:endParaRPr lang="en-US" sz="2000" dirty="0">
              <a:latin typeface="Monaco"/>
              <a:ea typeface="Monaco"/>
              <a:cs typeface="Monaco"/>
              <a:sym typeface="Monaco"/>
            </a:endParaRPr>
          </a:p>
          <a:p>
            <a:pPr marL="306704" indent="-306704" defTabSz="403097">
              <a:spcBef>
                <a:spcPts val="1600"/>
              </a:spcBef>
              <a:defRPr sz="2484"/>
            </a:pPr>
            <a:r>
              <a:rPr lang="en-US" sz="2000" dirty="0"/>
              <a:t>Remaining 5 applications: 4x to 14x slowdown vs </a:t>
            </a:r>
            <a:r>
              <a:rPr lang="en-US" sz="2000" dirty="0" err="1" smtClean="0">
                <a:latin typeface="Monaco"/>
                <a:ea typeface="Monaco"/>
                <a:cs typeface="Monaco"/>
                <a:sym typeface="Monaco"/>
              </a:rPr>
              <a:t>pthreads</a:t>
            </a:r>
            <a:endParaRPr lang="en-US" sz="2000" dirty="0">
              <a:latin typeface="Monaco"/>
              <a:ea typeface="Monaco"/>
              <a:cs typeface="Monaco"/>
              <a:sym typeface="Monaco"/>
            </a:endParaRPr>
          </a:p>
          <a:p>
            <a:endParaRPr lang="en-US" dirty="0"/>
          </a:p>
        </p:txBody>
      </p:sp>
      <p:pic>
        <p:nvPicPr>
          <p:cNvPr id="5" name="benchmark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2590800"/>
            <a:ext cx="8280458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8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coarse grained tracking a good fit?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709" indent="-346709" defTabSz="455675">
              <a:spcBef>
                <a:spcPts val="3200"/>
              </a:spcBef>
              <a:defRPr sz="2807"/>
            </a:pPr>
            <a:r>
              <a:rPr lang="en-US" sz="2000" dirty="0"/>
              <a:t>9 out of 14 applications touch more than </a:t>
            </a:r>
            <a:r>
              <a:rPr lang="en-US" sz="2000" dirty="0">
                <a:solidFill>
                  <a:srgbClr val="0433FF"/>
                </a:solidFill>
              </a:rPr>
              <a:t>55%</a:t>
            </a:r>
            <a:r>
              <a:rPr lang="en-US" sz="2000" dirty="0"/>
              <a:t> of each </a:t>
            </a:r>
            <a:r>
              <a:rPr lang="en-US" sz="2000" dirty="0" smtClean="0"/>
              <a:t>page</a:t>
            </a:r>
          </a:p>
          <a:p>
            <a:pPr marL="346709" indent="-346709" defTabSz="455675">
              <a:spcBef>
                <a:spcPts val="3200"/>
              </a:spcBef>
              <a:defRPr sz="2807"/>
            </a:pPr>
            <a:r>
              <a:rPr lang="en-US" sz="2000" dirty="0" smtClean="0"/>
              <a:t>It </a:t>
            </a:r>
            <a:r>
              <a:rPr lang="en-US" sz="2000" dirty="0"/>
              <a:t>is worthwhile to track data at </a:t>
            </a:r>
            <a:r>
              <a:rPr lang="en-US" sz="2000" dirty="0">
                <a:solidFill>
                  <a:srgbClr val="0433FF"/>
                </a:solidFill>
              </a:rPr>
              <a:t>page granularity</a:t>
            </a:r>
            <a:r>
              <a:rPr lang="en-US" sz="2000" dirty="0"/>
              <a:t> in these apps!</a:t>
            </a:r>
          </a:p>
          <a:p>
            <a:endParaRPr lang="en-US" dirty="0"/>
          </a:p>
        </p:txBody>
      </p:sp>
      <p:pic>
        <p:nvPicPr>
          <p:cNvPr id="5" name="densit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819400"/>
            <a:ext cx="6931821" cy="37390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Managed data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2" y="507169"/>
            <a:ext cx="11280140" cy="387798"/>
          </a:xfrm>
        </p:spPr>
        <p:txBody>
          <a:bodyPr/>
          <a:lstStyle/>
          <a:p>
            <a:r>
              <a:rPr lang="en-US" dirty="0" smtClean="0"/>
              <a:t>Managed Data Structures (MDS)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Ease of Programming</a:t>
            </a:r>
          </a:p>
          <a:p>
            <a:pPr lvl="1"/>
            <a:r>
              <a:rPr lang="en-GB" dirty="0" smtClean="0"/>
              <a:t>Programmer manages only application-level data structures</a:t>
            </a:r>
          </a:p>
          <a:p>
            <a:pPr lvl="1"/>
            <a:r>
              <a:rPr lang="en-GB" dirty="0" smtClean="0"/>
              <a:t>APIs in multiple programming languages: Java, C++</a:t>
            </a:r>
          </a:p>
          <a:p>
            <a:pPr lvl="2"/>
            <a:r>
              <a:rPr lang="en-GB" dirty="0" smtClean="0"/>
              <a:t>Programmer access through references to data</a:t>
            </a:r>
          </a:p>
          <a:p>
            <a:pPr lvl="2"/>
            <a:r>
              <a:rPr lang="en-GB" dirty="0"/>
              <a:t>D</a:t>
            </a:r>
            <a:r>
              <a:rPr lang="en-GB" dirty="0" smtClean="0"/>
              <a:t>irect reads and writes </a:t>
            </a:r>
          </a:p>
          <a:p>
            <a:r>
              <a:rPr lang="en-US" dirty="0" smtClean="0"/>
              <a:t>Ease of Data Sharing</a:t>
            </a:r>
          </a:p>
          <a:p>
            <a:pPr lvl="1"/>
            <a:r>
              <a:rPr lang="en-GB" dirty="0" smtClean="0"/>
              <a:t>Just pass a reference</a:t>
            </a:r>
          </a:p>
          <a:p>
            <a:pPr lvl="1"/>
            <a:r>
              <a:rPr lang="en-GB" dirty="0" smtClean="0"/>
              <a:t>High-level concurrency controls</a:t>
            </a:r>
          </a:p>
          <a:p>
            <a:pPr lvl="2"/>
            <a:r>
              <a:rPr lang="en-GB" dirty="0"/>
              <a:t>E</a:t>
            </a:r>
            <a:r>
              <a:rPr lang="en-GB" dirty="0" smtClean="0"/>
              <a:t>nsure consistent data in the face of data sharing by multiple threads/processes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Simplify programming on persistent in-memory data</a:t>
            </a:r>
            <a:endParaRPr lang="en-US" dirty="0">
              <a:latin typeface="+mn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188986" y="1478073"/>
            <a:ext cx="5120469" cy="4200810"/>
            <a:chOff x="2075430" y="828078"/>
            <a:chExt cx="5120469" cy="4200810"/>
          </a:xfrm>
        </p:grpSpPr>
        <p:sp>
          <p:nvSpPr>
            <p:cNvPr id="112" name="TextBox 111"/>
            <p:cNvSpPr txBox="1"/>
            <p:nvPr/>
          </p:nvSpPr>
          <p:spPr>
            <a:xfrm>
              <a:off x="3810723" y="828078"/>
              <a:ext cx="2052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2000" dirty="0" smtClean="0">
                  <a:cs typeface="HP Simplified" pitchFamily="34" charset="0"/>
                </a:rPr>
                <a:t>Managed Space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718941" y="1283264"/>
              <a:ext cx="2057778" cy="2966827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179813" y="1630645"/>
              <a:ext cx="469435" cy="394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945095" y="2334798"/>
              <a:ext cx="469435" cy="394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830669" y="2334798"/>
              <a:ext cx="469435" cy="394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7" name="Straight Arrow Connector 116"/>
            <p:cNvCxnSpPr>
              <a:endCxn id="115" idx="0"/>
            </p:cNvCxnSpPr>
            <p:nvPr/>
          </p:nvCxnSpPr>
          <p:spPr>
            <a:xfrm flipH="1">
              <a:off x="4179813" y="2024970"/>
              <a:ext cx="234718" cy="30982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4" idx="2"/>
              <a:endCxn id="116" idx="0"/>
            </p:cNvCxnSpPr>
            <p:nvPr/>
          </p:nvCxnSpPr>
          <p:spPr>
            <a:xfrm>
              <a:off x="4414530" y="2024970"/>
              <a:ext cx="650856" cy="30982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>
              <a:off x="3945095" y="3144572"/>
              <a:ext cx="234718" cy="2347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179813" y="3144572"/>
              <a:ext cx="234718" cy="2347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414530" y="3144572"/>
              <a:ext cx="234718" cy="2347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634335" y="3144572"/>
              <a:ext cx="234718" cy="2347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827737" y="3614007"/>
              <a:ext cx="234718" cy="2347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179813" y="3614007"/>
              <a:ext cx="234718" cy="2347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531889" y="3614007"/>
              <a:ext cx="234718" cy="2347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69052" y="3614007"/>
              <a:ext cx="234718" cy="2347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7" name="Straight Arrow Connector 126"/>
            <p:cNvCxnSpPr>
              <a:endCxn id="123" idx="0"/>
            </p:cNvCxnSpPr>
            <p:nvPr/>
          </p:nvCxnSpPr>
          <p:spPr>
            <a:xfrm flipH="1">
              <a:off x="3945095" y="3379289"/>
              <a:ext cx="117359" cy="234717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20" idx="2"/>
              <a:endCxn id="124" idx="0"/>
            </p:cNvCxnSpPr>
            <p:nvPr/>
          </p:nvCxnSpPr>
          <p:spPr>
            <a:xfrm>
              <a:off x="4297172" y="3379289"/>
              <a:ext cx="0" cy="234717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22" idx="2"/>
              <a:endCxn id="126" idx="0"/>
            </p:cNvCxnSpPr>
            <p:nvPr/>
          </p:nvCxnSpPr>
          <p:spPr>
            <a:xfrm>
              <a:off x="4751694" y="3379289"/>
              <a:ext cx="234718" cy="234717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endCxn id="125" idx="0"/>
            </p:cNvCxnSpPr>
            <p:nvPr/>
          </p:nvCxnSpPr>
          <p:spPr>
            <a:xfrm>
              <a:off x="4634335" y="3379289"/>
              <a:ext cx="14912" cy="234717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lbow Connector 130"/>
            <p:cNvCxnSpPr>
              <a:stCxn id="116" idx="2"/>
              <a:endCxn id="126" idx="3"/>
            </p:cNvCxnSpPr>
            <p:nvPr/>
          </p:nvCxnSpPr>
          <p:spPr>
            <a:xfrm rot="16200000" flipH="1">
              <a:off x="4583456" y="3211052"/>
              <a:ext cx="1002243" cy="38383"/>
            </a:xfrm>
            <a:prstGeom prst="bentConnector4">
              <a:avLst>
                <a:gd name="adj1" fmla="val 44145"/>
                <a:gd name="adj2" fmla="val 1479853"/>
              </a:avLst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>
              <a:off x="2170779" y="2024969"/>
              <a:ext cx="1549133" cy="147168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75430" y="1598119"/>
              <a:ext cx="1324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2000" dirty="0" smtClean="0">
                  <a:cs typeface="HP Simplified" pitchFamily="34" charset="0"/>
                </a:rPr>
                <a:t>Process 1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402756" y="2283159"/>
              <a:ext cx="234718" cy="23471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945210" y="2531960"/>
              <a:ext cx="234718" cy="23471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311372" y="2909854"/>
              <a:ext cx="234718" cy="23471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776764" y="2046095"/>
              <a:ext cx="1197489" cy="1471680"/>
            </a:xfrm>
            <a:prstGeom prst="rect">
              <a:avLst/>
            </a:prstGeom>
            <a:ln w="38100">
              <a:solidFill>
                <a:schemeClr val="accent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871497" y="1598119"/>
              <a:ext cx="1324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2000" dirty="0" smtClean="0">
                  <a:cs typeface="HP Simplified" pitchFamily="34" charset="0"/>
                </a:rPr>
                <a:t>Process 2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073653" y="2930981"/>
              <a:ext cx="234718" cy="2347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381394" y="2283159"/>
              <a:ext cx="234718" cy="2347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667369" y="2064394"/>
              <a:ext cx="103143" cy="1403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>
            <a:xfrm>
              <a:off x="3721218" y="2258590"/>
              <a:ext cx="0" cy="151200"/>
            </a:xfrm>
            <a:prstGeom prst="line">
              <a:avLst/>
            </a:prstGeom>
            <a:ln w="381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721218" y="2476588"/>
              <a:ext cx="0" cy="151200"/>
            </a:xfrm>
            <a:prstGeom prst="line">
              <a:avLst/>
            </a:prstGeom>
            <a:ln w="381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721218" y="2694587"/>
              <a:ext cx="0" cy="151200"/>
            </a:xfrm>
            <a:prstGeom prst="line">
              <a:avLst/>
            </a:prstGeom>
            <a:ln w="381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721218" y="2912585"/>
              <a:ext cx="0" cy="151200"/>
            </a:xfrm>
            <a:prstGeom prst="line">
              <a:avLst/>
            </a:prstGeom>
            <a:ln w="381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721218" y="3130584"/>
              <a:ext cx="0" cy="151200"/>
            </a:xfrm>
            <a:prstGeom prst="line">
              <a:avLst/>
            </a:prstGeom>
            <a:ln w="381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721218" y="2040591"/>
              <a:ext cx="0" cy="151200"/>
            </a:xfrm>
            <a:prstGeom prst="line">
              <a:avLst/>
            </a:prstGeom>
            <a:ln w="381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3721218" y="3348582"/>
              <a:ext cx="0" cy="151200"/>
            </a:xfrm>
            <a:prstGeom prst="line">
              <a:avLst/>
            </a:prstGeom>
            <a:ln w="381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V="1">
              <a:off x="3173914" y="2532536"/>
              <a:ext cx="765168" cy="117359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5711486" y="2079870"/>
              <a:ext cx="103143" cy="1403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5773768" y="2257182"/>
              <a:ext cx="0" cy="151200"/>
            </a:xfrm>
            <a:prstGeom prst="line">
              <a:avLst/>
            </a:prstGeom>
            <a:ln w="381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5773768" y="2475180"/>
              <a:ext cx="0" cy="15120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5773768" y="2693179"/>
              <a:ext cx="0" cy="151200"/>
            </a:xfrm>
            <a:prstGeom prst="line">
              <a:avLst/>
            </a:prstGeom>
            <a:ln w="381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73768" y="2911177"/>
              <a:ext cx="0" cy="15120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5773768" y="3129176"/>
              <a:ext cx="0" cy="151200"/>
            </a:xfrm>
            <a:prstGeom prst="line">
              <a:avLst/>
            </a:prstGeom>
            <a:ln w="381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5773768" y="2039183"/>
              <a:ext cx="0" cy="15120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5773768" y="3347174"/>
              <a:ext cx="0" cy="15120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34" idx="3"/>
              <a:endCxn id="114" idx="1"/>
            </p:cNvCxnSpPr>
            <p:nvPr/>
          </p:nvCxnSpPr>
          <p:spPr>
            <a:xfrm flipV="1">
              <a:off x="2637474" y="1827808"/>
              <a:ext cx="1542339" cy="572711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>
              <a:off x="3556498" y="3013225"/>
              <a:ext cx="399006" cy="234717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40" idx="1"/>
              <a:endCxn id="114" idx="3"/>
            </p:cNvCxnSpPr>
            <p:nvPr/>
          </p:nvCxnSpPr>
          <p:spPr>
            <a:xfrm flipH="1" flipV="1">
              <a:off x="4649247" y="1827808"/>
              <a:ext cx="1732147" cy="572711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H="1" flipV="1">
              <a:off x="5282133" y="2542773"/>
              <a:ext cx="773550" cy="51638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3798834" y="4321002"/>
              <a:ext cx="18822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ctr" defTabSz="430213">
                <a:buSzPct val="100000"/>
              </a:pPr>
              <a:r>
                <a:rPr lang="en-US" sz="2000" dirty="0" smtClean="0">
                  <a:cs typeface="HP Simplified" pitchFamily="34" charset="0"/>
                </a:rPr>
                <a:t>Java, C++</a:t>
              </a:r>
            </a:p>
            <a:p>
              <a:pPr marL="0" algn="ctr" defTabSz="430213">
                <a:buSzPct val="100000"/>
              </a:pPr>
              <a:r>
                <a:rPr lang="en-GB" sz="2000" dirty="0" smtClean="0">
                  <a:cs typeface="HP Simplified" pitchFamily="34" charset="0"/>
                </a:rPr>
                <a:t>simultaneously</a:t>
              </a:r>
              <a:endParaRPr lang="en-US" sz="2000" dirty="0" smtClean="0">
                <a:cs typeface="HP Simplified" pitchFamily="34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9941847" y="4326435"/>
            <a:ext cx="2043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GB" sz="1600" dirty="0" smtClean="0">
                <a:cs typeface="HP Simplified" pitchFamily="34" charset="0"/>
              </a:rPr>
              <a:t>Supported data structures: List, Map, Set, Graph, Vector, Queue, . . .</a:t>
            </a:r>
            <a:endParaRPr lang="en-US" sz="1600" dirty="0" smtClean="0">
              <a:cs typeface="HP Simplifi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Fewer software layers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"/>
          </p:nvPr>
        </p:nvSpPr>
        <p:spPr>
          <a:xfrm>
            <a:off x="609520" y="1523999"/>
            <a:ext cx="5303520" cy="32004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0000"/>
                </a:solidFill>
                <a:cs typeface="HP Simplified" pitchFamily="34" charset="0"/>
              </a:rPr>
              <a:t>Traditional Database </a:t>
            </a:r>
            <a:r>
              <a:rPr lang="en-GB" dirty="0">
                <a:solidFill>
                  <a:srgbClr val="000000"/>
                </a:solidFill>
                <a:cs typeface="HP Simplified" pitchFamily="34" charset="0"/>
              </a:rPr>
              <a:t>System</a:t>
            </a:r>
            <a:endParaRPr lang="en-US" dirty="0">
              <a:solidFill>
                <a:srgbClr val="000000"/>
              </a:solidFill>
              <a:cs typeface="HP Simplified" pitchFamily="34" charset="0"/>
            </a:endParaRPr>
          </a:p>
          <a:p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"/>
          </p:nvPr>
        </p:nvSpPr>
        <p:spPr>
          <a:xfrm>
            <a:off x="6291072" y="1523999"/>
            <a:ext cx="5303520" cy="32004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0000"/>
                </a:solidFill>
                <a:cs typeface="HP Simplified" pitchFamily="34" charset="0"/>
              </a:rPr>
              <a:t>Managed Data Structures</a:t>
            </a:r>
            <a:endParaRPr lang="en-US" dirty="0">
              <a:solidFill>
                <a:srgbClr val="000000"/>
              </a:solidFill>
              <a:cs typeface="HP Simplified" pitchFamily="34" charset="0"/>
            </a:endParaRP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61201" y="1905000"/>
            <a:ext cx="3600000" cy="4191000"/>
            <a:chOff x="1461201" y="1905000"/>
            <a:chExt cx="3600000" cy="4191000"/>
          </a:xfrm>
        </p:grpSpPr>
        <p:sp>
          <p:nvSpPr>
            <p:cNvPr id="5" name="Rectangle 4"/>
            <p:cNvSpPr/>
            <p:nvPr/>
          </p:nvSpPr>
          <p:spPr>
            <a:xfrm>
              <a:off x="1461201" y="1905000"/>
              <a:ext cx="3600000" cy="4191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6" name="Group 7"/>
            <p:cNvGrpSpPr/>
            <p:nvPr/>
          </p:nvGrpSpPr>
          <p:grpSpPr>
            <a:xfrm>
              <a:off x="1643812" y="2082144"/>
              <a:ext cx="3234779" cy="586804"/>
              <a:chOff x="257585" y="1539160"/>
              <a:chExt cx="1725270" cy="360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57585" y="1539160"/>
                <a:ext cx="1725270" cy="360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84879" y="1596428"/>
                <a:ext cx="470682" cy="245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573603">
                  <a:spcAft>
                    <a:spcPts val="533"/>
                  </a:spcAft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cs typeface="HP Simplified" pitchFamily="34" charset="0"/>
                  </a:rPr>
                  <a:t>Application</a:t>
                </a:r>
                <a:endParaRPr lang="en-US" sz="2000" dirty="0" smtClean="0">
                  <a:solidFill>
                    <a:srgbClr val="000000"/>
                  </a:solidFill>
                  <a:cs typeface="HP Simplified" pitchFamily="34" charset="0"/>
                </a:endParaRPr>
              </a:p>
            </p:txBody>
          </p:sp>
        </p:grpSp>
        <p:grpSp>
          <p:nvGrpSpPr>
            <p:cNvPr id="9" name="Group 6"/>
            <p:cNvGrpSpPr/>
            <p:nvPr/>
          </p:nvGrpSpPr>
          <p:grpSpPr>
            <a:xfrm>
              <a:off x="1643812" y="3676250"/>
              <a:ext cx="3234779" cy="586804"/>
              <a:chOff x="257585" y="2150693"/>
              <a:chExt cx="1725270" cy="360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57585" y="2150693"/>
                <a:ext cx="1725270" cy="360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3032" y="2207961"/>
                <a:ext cx="614375" cy="24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573603">
                  <a:spcAft>
                    <a:spcPts val="533"/>
                  </a:spcAft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cs typeface="HP Simplified" pitchFamily="34" charset="0"/>
                  </a:rPr>
                  <a:t>Database client</a:t>
                </a:r>
                <a:endParaRPr lang="en-US" sz="2000" dirty="0" smtClean="0">
                  <a:solidFill>
                    <a:srgbClr val="000000"/>
                  </a:solidFill>
                  <a:cs typeface="HP Simplified" pitchFamily="34" charset="0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1643812" y="4473303"/>
              <a:ext cx="3234779" cy="586804"/>
              <a:chOff x="257585" y="2762226"/>
              <a:chExt cx="1725270" cy="360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57585" y="2762226"/>
                <a:ext cx="1725270" cy="360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98895" y="2819494"/>
                <a:ext cx="642649" cy="24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573603">
                  <a:spcAft>
                    <a:spcPts val="533"/>
                  </a:spcAft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cs typeface="HP Simplified" pitchFamily="34" charset="0"/>
                  </a:rPr>
                  <a:t>Database </a:t>
                </a:r>
                <a:r>
                  <a:rPr lang="en-GB" sz="2000" dirty="0">
                    <a:solidFill>
                      <a:srgbClr val="000000"/>
                    </a:solidFill>
                    <a:cs typeface="HP Simplified" pitchFamily="34" charset="0"/>
                  </a:rPr>
                  <a:t>s</a:t>
                </a:r>
                <a:r>
                  <a:rPr lang="en-GB" sz="2000" dirty="0" smtClean="0">
                    <a:solidFill>
                      <a:srgbClr val="000000"/>
                    </a:solidFill>
                    <a:cs typeface="HP Simplified" pitchFamily="34" charset="0"/>
                  </a:rPr>
                  <a:t>erver</a:t>
                </a:r>
                <a:endParaRPr lang="en-US" sz="2000" dirty="0" smtClean="0">
                  <a:solidFill>
                    <a:srgbClr val="000000"/>
                  </a:solidFill>
                  <a:cs typeface="HP Simplified" pitchFamily="34" charset="0"/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>
            <a:xfrm>
              <a:off x="1643812" y="5270356"/>
              <a:ext cx="3234779" cy="586804"/>
              <a:chOff x="244657" y="3373759"/>
              <a:chExt cx="1725270" cy="360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44657" y="3373759"/>
                <a:ext cx="1725270" cy="360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85078" y="3431027"/>
                <a:ext cx="444427" cy="24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573603">
                  <a:spcAft>
                    <a:spcPts val="533"/>
                  </a:spcAft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cs typeface="HP Simplified" pitchFamily="34" charset="0"/>
                  </a:rPr>
                  <a:t>Filesystem</a:t>
                </a:r>
                <a:endParaRPr lang="en-US" sz="2000" dirty="0" smtClean="0">
                  <a:solidFill>
                    <a:srgbClr val="000000"/>
                  </a:solidFill>
                  <a:cs typeface="HP Simplified" pitchFamily="34" charset="0"/>
                </a:endParaRPr>
              </a:p>
            </p:txBody>
          </p:sp>
        </p:grpSp>
        <p:grpSp>
          <p:nvGrpSpPr>
            <p:cNvPr id="19" name="Group 62"/>
            <p:cNvGrpSpPr/>
            <p:nvPr/>
          </p:nvGrpSpPr>
          <p:grpSpPr>
            <a:xfrm>
              <a:off x="1643812" y="2879197"/>
              <a:ext cx="3234779" cy="586804"/>
              <a:chOff x="257585" y="2150693"/>
              <a:chExt cx="1725270" cy="360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57585" y="2150693"/>
                <a:ext cx="1725270" cy="360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57726" y="2207961"/>
                <a:ext cx="724988" cy="24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573603">
                  <a:spcAft>
                    <a:spcPts val="533"/>
                  </a:spcAft>
                  <a:buSzPct val="100000"/>
                </a:pPr>
                <a:r>
                  <a:rPr lang="en-GB" sz="2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Object </a:t>
                </a:r>
                <a:r>
                  <a:rPr lang="en-GB" sz="20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→</a:t>
                </a:r>
                <a:r>
                  <a:rPr lang="en-GB" sz="20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GB" sz="200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Relation</a:t>
                </a:r>
                <a:endParaRPr lang="en-US" sz="20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158040" y="1905000"/>
            <a:ext cx="3600000" cy="4191000"/>
            <a:chOff x="7158040" y="1905000"/>
            <a:chExt cx="3600000" cy="4191000"/>
          </a:xfrm>
        </p:grpSpPr>
        <p:sp>
          <p:nvSpPr>
            <p:cNvPr id="23" name="Rectangle 22"/>
            <p:cNvSpPr/>
            <p:nvPr/>
          </p:nvSpPr>
          <p:spPr>
            <a:xfrm>
              <a:off x="7158040" y="1905000"/>
              <a:ext cx="3600000" cy="419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24" name="Group 19"/>
            <p:cNvGrpSpPr/>
            <p:nvPr/>
          </p:nvGrpSpPr>
          <p:grpSpPr>
            <a:xfrm>
              <a:off x="7339588" y="2074222"/>
              <a:ext cx="3236904" cy="587076"/>
              <a:chOff x="6666714" y="1535446"/>
              <a:chExt cx="1725270" cy="360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666714" y="1535446"/>
                <a:ext cx="1725270" cy="360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294163" y="1592771"/>
                <a:ext cx="470373" cy="2453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573603">
                  <a:spcAft>
                    <a:spcPts val="533"/>
                  </a:spcAft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cs typeface="HP Simplified" pitchFamily="34" charset="0"/>
                  </a:rPr>
                  <a:t>Application</a:t>
                </a:r>
                <a:endParaRPr lang="en-US" sz="2000" dirty="0" smtClean="0">
                  <a:solidFill>
                    <a:srgbClr val="000000"/>
                  </a:solidFill>
                  <a:cs typeface="HP Simplified" pitchFamily="34" charset="0"/>
                </a:endParaRPr>
              </a:p>
            </p:txBody>
          </p:sp>
        </p:grpSp>
        <p:grpSp>
          <p:nvGrpSpPr>
            <p:cNvPr id="27" name="Group 20"/>
            <p:cNvGrpSpPr/>
            <p:nvPr/>
          </p:nvGrpSpPr>
          <p:grpSpPr>
            <a:xfrm>
              <a:off x="7339588" y="2876216"/>
              <a:ext cx="3236904" cy="587076"/>
              <a:chOff x="6699265" y="2146979"/>
              <a:chExt cx="1725270" cy="360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699265" y="2146979"/>
                <a:ext cx="1725270" cy="36000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285049" y="2204304"/>
                <a:ext cx="553702" cy="2453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573603">
                  <a:spcAft>
                    <a:spcPts val="533"/>
                  </a:spcAft>
                  <a:buSzPct val="100000"/>
                </a:pPr>
                <a:r>
                  <a:rPr lang="en-GB" sz="2000" dirty="0" smtClean="0">
                    <a:solidFill>
                      <a:srgbClr val="000000"/>
                    </a:solidFill>
                    <a:cs typeface="HP Simplified" pitchFamily="34" charset="0"/>
                  </a:rPr>
                  <a:t>MDS Runtime</a:t>
                </a:r>
                <a:endParaRPr lang="en-US" sz="2000" dirty="0" smtClean="0">
                  <a:solidFill>
                    <a:srgbClr val="000000"/>
                  </a:solidFill>
                  <a:cs typeface="HP Simplified" pitchFamily="34" charset="0"/>
                </a:endParaRPr>
              </a:p>
            </p:txBody>
          </p:sp>
        </p:grpSp>
      </p:grpSp>
      <p:sp>
        <p:nvSpPr>
          <p:cNvPr id="39" name="Right Arrow 38"/>
          <p:cNvSpPr/>
          <p:nvPr/>
        </p:nvSpPr>
        <p:spPr bwMode="ltGray">
          <a:xfrm>
            <a:off x="5771964" y="3841278"/>
            <a:ext cx="648072" cy="32609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9328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HPE The Machine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wrap up: The Machine project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HPE is investing integrating non-volatile memory in servers (e.g., NVDIMMs)</a:t>
            </a:r>
          </a:p>
          <a:p>
            <a:r>
              <a:rPr lang="en-US" dirty="0" smtClean="0"/>
              <a:t>The Machine: rethinking the server architecture, shared but non cache coherent memory.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106</a:t>
            </a:fld>
            <a:endParaRPr lang="en-US"/>
          </a:p>
        </p:txBody>
      </p:sp>
      <p:pic>
        <p:nvPicPr>
          <p:cNvPr id="659" name="Picture 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55" y="2388590"/>
            <a:ext cx="7510712" cy="42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artifacts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Atlas</a:t>
            </a:r>
            <a:r>
              <a:rPr lang="en-US" sz="2000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github.com/HewlettPackard/Atlas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Mnemosyne</a:t>
            </a:r>
            <a:r>
              <a:rPr lang="en-US" sz="2000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research.cs.wisc.edu/sonar/projects/mnemosyne/resources.html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HPE The Machine software: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://www.labs.hpe.com/research/themachine/TheMachineDistribution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sz="1800" dirty="0" smtClean="0"/>
              <a:t>New </a:t>
            </a:r>
            <a:r>
              <a:rPr lang="en-US" sz="1800" dirty="0" err="1" smtClean="0"/>
              <a:t>nvm</a:t>
            </a:r>
            <a:r>
              <a:rPr lang="en-US" sz="1800" dirty="0" smtClean="0"/>
              <a:t>-aware database</a:t>
            </a:r>
          </a:p>
          <a:p>
            <a:pPr lvl="1"/>
            <a:r>
              <a:rPr lang="en-US" sz="1800" dirty="0" smtClean="0"/>
              <a:t>Atlas compiler and runtime</a:t>
            </a:r>
          </a:p>
          <a:p>
            <a:pPr lvl="1"/>
            <a:r>
              <a:rPr lang="en-US" sz="1800" dirty="0" smtClean="0"/>
              <a:t>Emulators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Q/A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thoughts on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 programming models we discussed the right approach for programming non-volatile memory? </a:t>
            </a:r>
          </a:p>
          <a:p>
            <a:pPr lvl="1"/>
            <a:r>
              <a:rPr lang="en-US" dirty="0" smtClean="0"/>
              <a:t>Other alternatives: Suspend/resume</a:t>
            </a:r>
            <a:r>
              <a:rPr lang="en-US" dirty="0"/>
              <a:t>, </a:t>
            </a:r>
            <a:r>
              <a:rPr lang="en-US" dirty="0" err="1" smtClean="0"/>
              <a:t>checkpointing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we incrementally introduce persistent memory into existing applications?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could be new applications for persistent memory? </a:t>
            </a:r>
            <a:endParaRPr lang="en-US" dirty="0" smtClean="0"/>
          </a:p>
          <a:p>
            <a:pPr lvl="1"/>
            <a:r>
              <a:rPr lang="en-US" dirty="0" smtClean="0"/>
              <a:t>Intermittent </a:t>
            </a:r>
            <a:r>
              <a:rPr lang="en-US" dirty="0"/>
              <a:t>computing?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you debug a persistent memory application? </a:t>
            </a:r>
            <a:endParaRPr lang="en-US" dirty="0" smtClean="0"/>
          </a:p>
          <a:p>
            <a:pPr lvl="1"/>
            <a:r>
              <a:rPr lang="en-US" dirty="0" smtClean="0"/>
              <a:t>persistent </a:t>
            </a:r>
            <a:r>
              <a:rPr lang="en-US" dirty="0"/>
              <a:t>bugs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deterministic bugs?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1: Making filesystems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spcBef>
                <a:spcPts val="1200"/>
              </a:spcBef>
            </a:pPr>
            <a:r>
              <a:rPr lang="en-US" sz="2000" dirty="0" smtClean="0"/>
              <a:t>NVM devices are 10x-100x faster than flash </a:t>
            </a:r>
            <a:r>
              <a:rPr lang="en-US" sz="2000" dirty="0" smtClean="0">
                <a:sym typeface="Wingdings" panose="05000000000000000000" pitchFamily="2" charset="2"/>
              </a:rPr>
              <a:t> faster filesystem operations by just using NVM</a:t>
            </a:r>
            <a:endParaRPr lang="en-US" sz="2000" dirty="0" smtClean="0"/>
          </a:p>
          <a:p>
            <a:pPr marL="182880" lvl="1">
              <a:spcBef>
                <a:spcPts val="1200"/>
              </a:spcBef>
            </a:pPr>
            <a:endParaRPr lang="en-US" sz="2000" dirty="0" smtClean="0"/>
          </a:p>
          <a:p>
            <a:pPr marL="182880" lvl="1">
              <a:spcBef>
                <a:spcPts val="1200"/>
              </a:spcBef>
            </a:pPr>
            <a:r>
              <a:rPr lang="en-US" sz="2000" dirty="0" smtClean="0"/>
              <a:t>Filesystems can be made NVM-aware for further improvements. E.g., ext4-with-DAX</a:t>
            </a:r>
          </a:p>
          <a:p>
            <a:pPr marL="320040" lvl="2">
              <a:spcBef>
                <a:spcPts val="1200"/>
              </a:spcBef>
            </a:pPr>
            <a:r>
              <a:rPr lang="en-US" sz="1800" dirty="0"/>
              <a:t>P</a:t>
            </a:r>
            <a:r>
              <a:rPr lang="en-US" sz="1800" dirty="0" smtClean="0"/>
              <a:t>age cache is used to buffer read and writes</a:t>
            </a:r>
          </a:p>
          <a:p>
            <a:pPr marL="320040" lvl="2">
              <a:spcBef>
                <a:spcPts val="1200"/>
              </a:spcBef>
            </a:pPr>
            <a:r>
              <a:rPr lang="en-US" sz="1800" dirty="0" smtClean="0"/>
              <a:t>In the presence of NVM, remove page cache and write directly to NVM  devices. Reduces extra  copies.</a:t>
            </a:r>
          </a:p>
          <a:p>
            <a:pPr marL="320040" lvl="2">
              <a:spcBef>
                <a:spcPts val="1200"/>
              </a:spcBef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sz="2000" dirty="0" smtClean="0"/>
              <a:t>Research file systems: Intel PMFS [</a:t>
            </a:r>
            <a:r>
              <a:rPr lang="en-US" sz="2000" dirty="0" err="1" smtClean="0"/>
              <a:t>Eurosys</a:t>
            </a:r>
            <a:r>
              <a:rPr lang="en-US" sz="2000" dirty="0"/>
              <a:t> </a:t>
            </a:r>
            <a:r>
              <a:rPr lang="en-US" sz="2000" dirty="0" smtClean="0"/>
              <a:t>2014], Microsoft BPFS [SOSP 2009]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thoughts on these?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will we share data between users and apps? Will we still need </a:t>
            </a:r>
            <a:r>
              <a:rPr lang="en-US" dirty="0" smtClean="0"/>
              <a:t>to serialize </a:t>
            </a:r>
            <a:r>
              <a:rPr lang="en-US" dirty="0"/>
              <a:t>data into a data exchange format?</a:t>
            </a:r>
          </a:p>
          <a:p>
            <a:endParaRPr lang="en-US" dirty="0" smtClean="0"/>
          </a:p>
          <a:p>
            <a:r>
              <a:rPr lang="en-US" dirty="0" smtClean="0"/>
              <a:t>How should we handle </a:t>
            </a:r>
            <a:r>
              <a:rPr lang="en-US" dirty="0"/>
              <a:t>memory </a:t>
            </a:r>
            <a:r>
              <a:rPr lang="en-US" dirty="0" smtClean="0"/>
              <a:t>exceptions? If a disk write fails you check the return value, what is the semantics for handling memory write failures?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Is </a:t>
            </a:r>
            <a:r>
              <a:rPr lang="en-US" dirty="0"/>
              <a:t>security a </a:t>
            </a:r>
            <a:r>
              <a:rPr lang="en-US" dirty="0" smtClean="0"/>
              <a:t>major concern and barrier </a:t>
            </a:r>
            <a:r>
              <a:rPr lang="en-US" dirty="0"/>
              <a:t>to adoption?</a:t>
            </a:r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high </a:t>
            </a:r>
            <a:r>
              <a:rPr lang="en-US" dirty="0" smtClean="0"/>
              <a:t>durability </a:t>
            </a:r>
            <a:r>
              <a:rPr lang="en-US" dirty="0"/>
              <a:t>and availability a prerequisite for adoption?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feedback?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2: Improving performance of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spcBef>
                <a:spcPts val="1200"/>
              </a:spcBef>
            </a:pPr>
            <a:r>
              <a:rPr lang="en-US" sz="2000" dirty="0" smtClean="0"/>
              <a:t>Databases have high overheads to maintain consistency in the presence of failures</a:t>
            </a:r>
          </a:p>
          <a:p>
            <a:pPr marL="320040" lvl="2">
              <a:spcBef>
                <a:spcPts val="1200"/>
              </a:spcBef>
            </a:pPr>
            <a:r>
              <a:rPr lang="en-US" sz="1800" dirty="0" smtClean="0"/>
              <a:t>Transaction implementation require logging and concurrency control mechanisms</a:t>
            </a:r>
          </a:p>
          <a:p>
            <a:pPr marL="320040" lvl="2">
              <a:spcBef>
                <a:spcPts val="1200"/>
              </a:spcBef>
            </a:pPr>
            <a:endParaRPr lang="en-US" dirty="0" smtClean="0"/>
          </a:p>
          <a:p>
            <a:pPr marL="182880" lvl="1">
              <a:spcBef>
                <a:spcPts val="1200"/>
              </a:spcBef>
            </a:pPr>
            <a:r>
              <a:rPr lang="en-US" sz="2000" dirty="0" smtClean="0"/>
              <a:t>In the presence of NVM, transaction </a:t>
            </a:r>
            <a:r>
              <a:rPr lang="en-US" sz="2000" dirty="0"/>
              <a:t>commit protocols can leverage byte addressable </a:t>
            </a:r>
            <a:r>
              <a:rPr lang="en-US" sz="2000" dirty="0" smtClean="0"/>
              <a:t>persistence</a:t>
            </a:r>
          </a:p>
          <a:p>
            <a:pPr marL="320040" lvl="2">
              <a:spcBef>
                <a:spcPts val="1200"/>
              </a:spcBef>
            </a:pPr>
            <a:r>
              <a:rPr lang="en-US" sz="1800" dirty="0" smtClean="0"/>
              <a:t>Variety of new approaches: in-place updates with logging, copy-on-write updates with no logging, etc. [</a:t>
            </a:r>
            <a:r>
              <a:rPr lang="en-US" sz="1800" dirty="0" err="1" smtClean="0"/>
              <a:t>Arulraj</a:t>
            </a:r>
            <a:r>
              <a:rPr lang="en-US" sz="1800" dirty="0" smtClean="0"/>
              <a:t> et. al. Sigmod’15]</a:t>
            </a:r>
          </a:p>
          <a:p>
            <a:pPr marL="182880" lvl="1">
              <a:spcBef>
                <a:spcPts val="1200"/>
              </a:spcBef>
            </a:pPr>
            <a:endParaRPr lang="en-US" dirty="0" smtClean="0"/>
          </a:p>
          <a:p>
            <a:pPr marL="182880" lvl="1">
              <a:spcBef>
                <a:spcPts val="1200"/>
              </a:spcBef>
            </a:pPr>
            <a:r>
              <a:rPr lang="en-US" sz="2000" dirty="0" smtClean="0"/>
              <a:t>NVM can improve database performance by more than 5x  in some cases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3: Persistence for everyone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spcBef>
                <a:spcPts val="1200"/>
              </a:spcBef>
            </a:pPr>
            <a:r>
              <a:rPr lang="en-US" sz="2000" dirty="0" smtClean="0"/>
              <a:t> Object level persistence</a:t>
            </a:r>
          </a:p>
          <a:p>
            <a:pPr marL="320040" lvl="2">
              <a:spcBef>
                <a:spcPts val="1200"/>
              </a:spcBef>
            </a:pPr>
            <a:r>
              <a:rPr lang="en-US" sz="1800" dirty="0" smtClean="0"/>
              <a:t> Single format of data</a:t>
            </a:r>
          </a:p>
          <a:p>
            <a:pPr marL="320040" lvl="2">
              <a:spcBef>
                <a:spcPts val="1200"/>
              </a:spcBef>
            </a:pPr>
            <a:r>
              <a:rPr lang="en-US" sz="1800" dirty="0"/>
              <a:t> </a:t>
            </a:r>
            <a:r>
              <a:rPr lang="en-US" sz="1800" dirty="0" smtClean="0"/>
              <a:t>Load/store access</a:t>
            </a:r>
          </a:p>
          <a:p>
            <a:pPr marL="320040" lvl="2">
              <a:spcBef>
                <a:spcPts val="1200"/>
              </a:spcBef>
            </a:pPr>
            <a:r>
              <a:rPr lang="en-US" sz="1800" dirty="0" smtClean="0"/>
              <a:t> No translation layer</a:t>
            </a:r>
          </a:p>
          <a:p>
            <a:pPr marL="320040" lvl="2">
              <a:spcBef>
                <a:spcPts val="1200"/>
              </a:spcBef>
            </a:pPr>
            <a:r>
              <a:rPr lang="en-US" sz="1800" dirty="0" smtClean="0"/>
              <a:t> Possibly part of programming languages</a:t>
            </a:r>
          </a:p>
          <a:p>
            <a:pPr marL="320040" lvl="2">
              <a:spcBef>
                <a:spcPts val="1200"/>
              </a:spcBef>
            </a:pPr>
            <a:endParaRPr lang="en-US" sz="1800" dirty="0" smtClean="0"/>
          </a:p>
          <a:p>
            <a:pPr marL="182880" lvl="1">
              <a:spcBef>
                <a:spcPts val="1200"/>
              </a:spcBef>
            </a:pPr>
            <a:r>
              <a:rPr lang="en-US" sz="2000" dirty="0" smtClean="0"/>
              <a:t> A new class of applications with persistence as a first class citizen, not an after-thought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01A982"/>
                </a:solidFill>
              </a:rPr>
              <a:t>Module 1: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Introduction to persistent memory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/>
              <a:t>Prior work on persistent programming model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Module 2: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Persistency models and hardware characteristics 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Module 3: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Programming models for persistent memory: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Mnemosysne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NV-Heaps, Atlas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Ongoing work on persistent memory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Q/A and brainstorming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Tutorial time: 9am -12pm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Break from 10:00 -10:30 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5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abstraction: Object-level persistence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96358" y="1905001"/>
            <a:ext cx="5768530" cy="3717624"/>
            <a:chOff x="826045" y="1725521"/>
            <a:chExt cx="2870741" cy="1478263"/>
          </a:xfrm>
        </p:grpSpPr>
        <p:sp>
          <p:nvSpPr>
            <p:cNvPr id="8" name="Oval 7"/>
            <p:cNvSpPr/>
            <p:nvPr/>
          </p:nvSpPr>
          <p:spPr>
            <a:xfrm>
              <a:off x="1114950" y="1725521"/>
              <a:ext cx="2581836" cy="12304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23916" y="2270126"/>
              <a:ext cx="134471" cy="94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92813" y="2213649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10973" y="2070774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10973" y="2362239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83413" y="1933614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9" idx="6"/>
              <a:endCxn id="10" idx="1"/>
            </p:cNvCxnSpPr>
            <p:nvPr/>
          </p:nvCxnSpPr>
          <p:spPr>
            <a:xfrm flipV="1">
              <a:off x="1258387" y="2307946"/>
              <a:ext cx="234427" cy="924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2" idx="1"/>
            </p:cNvCxnSpPr>
            <p:nvPr/>
          </p:nvCxnSpPr>
          <p:spPr>
            <a:xfrm>
              <a:off x="1736653" y="2407959"/>
              <a:ext cx="274320" cy="4857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1" idx="1"/>
            </p:cNvCxnSpPr>
            <p:nvPr/>
          </p:nvCxnSpPr>
          <p:spPr>
            <a:xfrm flipV="1">
              <a:off x="1736653" y="2165071"/>
              <a:ext cx="274320" cy="4857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487223" y="2505114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83413" y="2227937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endCxn id="18" idx="1"/>
            </p:cNvCxnSpPr>
            <p:nvPr/>
          </p:nvCxnSpPr>
          <p:spPr>
            <a:xfrm flipV="1">
              <a:off x="2254813" y="2322234"/>
              <a:ext cx="228600" cy="4000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1"/>
            </p:cNvCxnSpPr>
            <p:nvPr/>
          </p:nvCxnSpPr>
          <p:spPr>
            <a:xfrm>
              <a:off x="2254813" y="2547976"/>
              <a:ext cx="232410" cy="514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3" idx="1"/>
            </p:cNvCxnSpPr>
            <p:nvPr/>
          </p:nvCxnSpPr>
          <p:spPr>
            <a:xfrm flipV="1">
              <a:off x="2251003" y="2027911"/>
              <a:ext cx="232410" cy="4286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940613" y="2070774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2" idx="1"/>
            </p:cNvCxnSpPr>
            <p:nvPr/>
          </p:nvCxnSpPr>
          <p:spPr>
            <a:xfrm>
              <a:off x="2727253" y="2119352"/>
              <a:ext cx="213360" cy="4572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26045" y="2250030"/>
              <a:ext cx="346524" cy="14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dirty="0" smtClean="0">
                  <a:solidFill>
                    <a:srgbClr val="000000"/>
                  </a:solidFill>
                  <a:latin typeface="Futura Bk" pitchFamily="34" charset="0"/>
                  <a:cs typeface="HP Simplified" pitchFamily="34" charset="0"/>
                </a:rPr>
                <a:t>Root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4732" y="3056924"/>
              <a:ext cx="1871666" cy="146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dirty="0" smtClean="0">
                  <a:solidFill>
                    <a:srgbClr val="000000"/>
                  </a:solidFill>
                  <a:latin typeface="Futura Bk" pitchFamily="34" charset="0"/>
                  <a:cs typeface="HP Simplified" pitchFamily="34" charset="0"/>
                </a:rPr>
                <a:t>Outside data is considered transient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881085" y="1510293"/>
            <a:ext cx="18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dirty="0" smtClean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Persistent Region</a:t>
            </a:r>
          </a:p>
        </p:txBody>
      </p:sp>
    </p:spTree>
    <p:extLst>
      <p:ext uri="{BB962C8B-B14F-4D97-AF65-F5344CB8AC3E}">
        <p14:creationId xmlns:p14="http://schemas.microsoft.com/office/powerpoint/2010/main" val="29842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principles: Orthogonal Persistence</a:t>
            </a:r>
            <a:br>
              <a:rPr lang="en-US" dirty="0" smtClean="0"/>
            </a:br>
            <a:r>
              <a:rPr lang="en-US" sz="2000" b="0" dirty="0" smtClean="0"/>
              <a:t>(Atkinson et al., SIGMOD Record ‘96)</a:t>
            </a:r>
            <a:endParaRPr lang="en-US" sz="2000" b="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spcBef>
                <a:spcPts val="1200"/>
              </a:spcBef>
            </a:pPr>
            <a:r>
              <a:rPr lang="en-US" sz="2000" dirty="0" smtClean="0"/>
              <a:t>Persistence independence</a:t>
            </a:r>
          </a:p>
          <a:p>
            <a:pPr marL="320040" lvl="2">
              <a:spcBef>
                <a:spcPts val="1200"/>
              </a:spcBef>
            </a:pPr>
            <a:r>
              <a:rPr lang="en-US" dirty="0" smtClean="0"/>
              <a:t> </a:t>
            </a:r>
            <a:r>
              <a:rPr lang="en-US" sz="1800" dirty="0" smtClean="0"/>
              <a:t>Transient and persistent data are manipulated uniformly</a:t>
            </a:r>
          </a:p>
          <a:p>
            <a:pPr marL="182880" lvl="2" indent="0">
              <a:spcBef>
                <a:spcPts val="1200"/>
              </a:spcBef>
              <a:buNone/>
            </a:pPr>
            <a:endParaRPr lang="en-US" sz="1800" dirty="0" smtClean="0"/>
          </a:p>
          <a:p>
            <a:pPr marL="182880" lvl="1">
              <a:spcBef>
                <a:spcPts val="1200"/>
              </a:spcBef>
            </a:pPr>
            <a:r>
              <a:rPr lang="en-US" sz="2000" dirty="0" smtClean="0"/>
              <a:t>Data type orthogonality</a:t>
            </a:r>
          </a:p>
          <a:p>
            <a:pPr marL="320040" lvl="2">
              <a:spcBef>
                <a:spcPts val="1200"/>
              </a:spcBef>
            </a:pPr>
            <a:r>
              <a:rPr lang="en-US" sz="1800" dirty="0" smtClean="0"/>
              <a:t> Persistence should not depend on the type of data</a:t>
            </a:r>
          </a:p>
          <a:p>
            <a:pPr marL="320040" lvl="2">
              <a:spcBef>
                <a:spcPts val="1200"/>
              </a:spcBef>
            </a:pPr>
            <a:endParaRPr lang="en-US" dirty="0" smtClean="0"/>
          </a:p>
          <a:p>
            <a:pPr marL="182880" lvl="1">
              <a:spcBef>
                <a:spcPts val="1200"/>
              </a:spcBef>
            </a:pPr>
            <a:r>
              <a:rPr lang="en-US" sz="2000" dirty="0" smtClean="0"/>
              <a:t>Persistence by reachability</a:t>
            </a:r>
          </a:p>
          <a:p>
            <a:pPr marL="320040" lvl="2">
              <a:spcBef>
                <a:spcPts val="1200"/>
              </a:spcBef>
            </a:pPr>
            <a:r>
              <a:rPr lang="en-US" sz="1800" dirty="0"/>
              <a:t> </a:t>
            </a:r>
            <a:r>
              <a:rPr lang="en-US" sz="1800" dirty="0" smtClean="0"/>
              <a:t>All data reachable from a persistent root are persistent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</a:t>
            </a:r>
            <a:r>
              <a:rPr lang="en-US" dirty="0" err="1" smtClean="0"/>
              <a:t>PJava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2910" lvl="2" indent="-285750">
              <a:spcBef>
                <a:spcPts val="1200"/>
              </a:spcBef>
            </a:pPr>
            <a:r>
              <a:rPr lang="en-US" sz="2000" dirty="0" smtClean="0"/>
              <a:t>Any object transitively reachable from the persistent map is made persistent</a:t>
            </a:r>
          </a:p>
          <a:p>
            <a:pPr marL="422910" lvl="2" indent="-285750">
              <a:spcBef>
                <a:spcPts val="1200"/>
              </a:spcBef>
            </a:pPr>
            <a:r>
              <a:rPr lang="en-US" sz="2000" dirty="0" smtClean="0"/>
              <a:t>Small amount of additional code required</a:t>
            </a:r>
          </a:p>
          <a:p>
            <a:pPr marL="422910" lvl="2" indent="-285750">
              <a:spcBef>
                <a:spcPts val="1200"/>
              </a:spcBef>
            </a:pPr>
            <a:r>
              <a:rPr lang="en-US" sz="2000" dirty="0" smtClean="0"/>
              <a:t>Compiler and standard libraries are unchanged</a:t>
            </a:r>
          </a:p>
          <a:p>
            <a:pPr marL="422910" lvl="2" indent="-285750">
              <a:spcBef>
                <a:spcPts val="1200"/>
              </a:spcBef>
            </a:pPr>
            <a:endParaRPr lang="en-US" sz="1800" dirty="0"/>
          </a:p>
          <a:p>
            <a:pPr marL="137160" lvl="2" indent="0"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1A982"/>
                </a:solidFill>
              </a:rPr>
              <a:t>Book bk1 = new Book(3);</a:t>
            </a:r>
            <a:r>
              <a:rPr lang="en-US" sz="1800" i="1" dirty="0" smtClean="0">
                <a:solidFill>
                  <a:srgbClr val="01A982"/>
                </a:solidFill>
              </a:rPr>
              <a:t>  //transient allocation</a:t>
            </a:r>
          </a:p>
          <a:p>
            <a:pPr marL="137160" lvl="2" indent="0">
              <a:spcBef>
                <a:spcPts val="1200"/>
              </a:spcBef>
              <a:buNone/>
            </a:pPr>
            <a:r>
              <a:rPr lang="en-US" sz="1800" dirty="0" smtClean="0">
                <a:solidFill>
                  <a:srgbClr val="01A982"/>
                </a:solidFill>
              </a:rPr>
              <a:t>Book bk2 = new Book(8);  </a:t>
            </a:r>
          </a:p>
          <a:p>
            <a:pPr marL="137160" lvl="2" indent="0">
              <a:spcBef>
                <a:spcPts val="1200"/>
              </a:spcBef>
              <a:buNone/>
            </a:pPr>
            <a:r>
              <a:rPr lang="en-US" sz="1800" dirty="0" err="1" smtClean="0">
                <a:solidFill>
                  <a:srgbClr val="01A982"/>
                </a:solidFill>
              </a:rPr>
              <a:t>PJavaStore</a:t>
            </a:r>
            <a:r>
              <a:rPr lang="en-US" sz="1800" dirty="0" smtClean="0">
                <a:solidFill>
                  <a:srgbClr val="01A982"/>
                </a:solidFill>
              </a:rPr>
              <a:t> library = </a:t>
            </a:r>
            <a:r>
              <a:rPr lang="en-US" sz="1800" dirty="0" err="1" smtClean="0">
                <a:solidFill>
                  <a:srgbClr val="01A982"/>
                </a:solidFill>
              </a:rPr>
              <a:t>PJavaStore.getStore</a:t>
            </a:r>
            <a:r>
              <a:rPr lang="en-US" sz="1800" dirty="0" smtClean="0">
                <a:solidFill>
                  <a:srgbClr val="01A982"/>
                </a:solidFill>
              </a:rPr>
              <a:t>();   </a:t>
            </a:r>
            <a:r>
              <a:rPr lang="en-US" sz="1800" i="1" dirty="0" smtClean="0">
                <a:solidFill>
                  <a:srgbClr val="01A982"/>
                </a:solidFill>
              </a:rPr>
              <a:t>//root location of the persistent region</a:t>
            </a:r>
          </a:p>
          <a:p>
            <a:pPr marL="137160" lvl="2" indent="0">
              <a:spcBef>
                <a:spcPts val="1200"/>
              </a:spcBef>
              <a:buNone/>
            </a:pPr>
            <a:r>
              <a:rPr lang="en-US" sz="1800" dirty="0" err="1" smtClean="0">
                <a:solidFill>
                  <a:srgbClr val="01A982"/>
                </a:solidFill>
              </a:rPr>
              <a:t>library.newPRoot</a:t>
            </a:r>
            <a:r>
              <a:rPr lang="en-US" sz="1800" dirty="0" smtClean="0">
                <a:solidFill>
                  <a:srgbClr val="01A982"/>
                </a:solidFill>
              </a:rPr>
              <a:t>(“</a:t>
            </a:r>
            <a:r>
              <a:rPr lang="en-US" sz="1800" dirty="0" err="1" smtClean="0">
                <a:solidFill>
                  <a:srgbClr val="01A982"/>
                </a:solidFill>
              </a:rPr>
              <a:t>Book_main</a:t>
            </a:r>
            <a:r>
              <a:rPr lang="en-US" sz="1800" dirty="0" smtClean="0">
                <a:solidFill>
                  <a:srgbClr val="01A982"/>
                </a:solidFill>
              </a:rPr>
              <a:t>”, bk1);  </a:t>
            </a:r>
            <a:r>
              <a:rPr lang="en-US" sz="1800" i="1" dirty="0" smtClean="0">
                <a:solidFill>
                  <a:srgbClr val="01A982"/>
                </a:solidFill>
              </a:rPr>
              <a:t>//make allocated book persistent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 persistent programming language</a:t>
            </a:r>
            <a:br>
              <a:rPr lang="en-US" dirty="0" smtClean="0"/>
            </a:br>
            <a:r>
              <a:rPr lang="en-US" sz="2000" b="0" dirty="0" smtClean="0"/>
              <a:t>(Richardson et al., TOPLAS ‘93)</a:t>
            </a:r>
            <a:endParaRPr lang="en-US" sz="2000" b="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spcBef>
                <a:spcPts val="1200"/>
              </a:spcBef>
            </a:pPr>
            <a:r>
              <a:rPr lang="en-US" sz="2000" dirty="0" smtClean="0"/>
              <a:t>Extension of C++</a:t>
            </a:r>
          </a:p>
          <a:p>
            <a:pPr marL="285750" lvl="1" indent="-285750">
              <a:spcBef>
                <a:spcPts val="1200"/>
              </a:spcBef>
            </a:pPr>
            <a:r>
              <a:rPr lang="en-US" sz="2000" dirty="0" smtClean="0"/>
              <a:t>Supports transparent persistence</a:t>
            </a:r>
          </a:p>
          <a:p>
            <a:pPr marL="285750" lvl="1" indent="-285750">
              <a:spcBef>
                <a:spcPts val="1200"/>
              </a:spcBef>
            </a:pPr>
            <a:r>
              <a:rPr lang="en-US" sz="2000" dirty="0" smtClean="0"/>
              <a:t>Database type (or </a:t>
            </a:r>
            <a:r>
              <a:rPr lang="en-US" sz="2000" dirty="0" err="1" smtClean="0"/>
              <a:t>db</a:t>
            </a:r>
            <a:r>
              <a:rPr lang="en-US" sz="2000" dirty="0" smtClean="0"/>
              <a:t> type) introduced</a:t>
            </a:r>
          </a:p>
          <a:p>
            <a:pPr marL="285750" lvl="1" indent="-285750">
              <a:spcBef>
                <a:spcPts val="1200"/>
              </a:spcBef>
            </a:pPr>
            <a:r>
              <a:rPr lang="en-US" sz="2000" dirty="0" smtClean="0"/>
              <a:t>Persistent storage class introduced</a:t>
            </a:r>
          </a:p>
          <a:p>
            <a:pPr marL="285750" lvl="1" indent="-285750">
              <a:spcBef>
                <a:spcPts val="1200"/>
              </a:spcBef>
            </a:pPr>
            <a:r>
              <a:rPr lang="en-US" sz="2000" dirty="0" smtClean="0"/>
              <a:t>Persistence by allocation, not reachability</a:t>
            </a:r>
          </a:p>
          <a:p>
            <a:pPr marL="285750" lvl="1" indent="-285750">
              <a:spcBef>
                <a:spcPts val="1200"/>
              </a:spcBef>
            </a:pPr>
            <a:endParaRPr lang="en-US" sz="2000" dirty="0"/>
          </a:p>
          <a:p>
            <a:pPr marL="0" lvl="1" indent="0">
              <a:spcBef>
                <a:spcPts val="1200"/>
              </a:spcBef>
              <a:buNone/>
            </a:pPr>
            <a:r>
              <a:rPr lang="en-US" sz="2000" dirty="0" smtClean="0"/>
              <a:t>Example: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000" dirty="0">
                <a:solidFill>
                  <a:srgbClr val="01A982"/>
                </a:solidFill>
              </a:rPr>
              <a:t>p</a:t>
            </a:r>
            <a:r>
              <a:rPr lang="en-US" sz="2000" dirty="0" smtClean="0">
                <a:solidFill>
                  <a:srgbClr val="01A982"/>
                </a:solidFill>
              </a:rPr>
              <a:t>ersistent </a:t>
            </a:r>
            <a:r>
              <a:rPr lang="en-US" sz="2000" dirty="0" err="1" smtClean="0">
                <a:solidFill>
                  <a:srgbClr val="01A982"/>
                </a:solidFill>
              </a:rPr>
              <a:t>dbint</a:t>
            </a:r>
            <a:r>
              <a:rPr lang="en-US" sz="2000" dirty="0" smtClean="0">
                <a:solidFill>
                  <a:srgbClr val="01A982"/>
                </a:solidFill>
              </a:rPr>
              <a:t> </a:t>
            </a:r>
            <a:r>
              <a:rPr lang="en-US" sz="2000" dirty="0" err="1" smtClean="0">
                <a:solidFill>
                  <a:srgbClr val="01A982"/>
                </a:solidFill>
              </a:rPr>
              <a:t>total_count</a:t>
            </a:r>
            <a:r>
              <a:rPr lang="en-US" sz="2000" dirty="0" smtClean="0">
                <a:solidFill>
                  <a:srgbClr val="01A982"/>
                </a:solidFill>
              </a:rPr>
              <a:t> = 0;</a:t>
            </a:r>
            <a:endParaRPr lang="en-US" sz="2000" dirty="0">
              <a:solidFill>
                <a:srgbClr val="01A9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past research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 indent="-285750">
              <a:spcBef>
                <a:spcPts val="1200"/>
              </a:spcBef>
            </a:pPr>
            <a:r>
              <a:rPr lang="en-US" sz="2000" dirty="0" smtClean="0"/>
              <a:t>Orthogonal persistence was a major consideration</a:t>
            </a:r>
          </a:p>
          <a:p>
            <a:pPr marL="285750" lvl="1" indent="-285750">
              <a:spcBef>
                <a:spcPts val="1200"/>
              </a:spcBef>
            </a:pPr>
            <a:r>
              <a:rPr lang="en-US" sz="2000" dirty="0" smtClean="0"/>
              <a:t>Object oriented databases: a number of flavors were tried</a:t>
            </a:r>
          </a:p>
          <a:p>
            <a:pPr marL="285750" lvl="1" indent="-285750">
              <a:spcBef>
                <a:spcPts val="1200"/>
              </a:spcBef>
            </a:pPr>
            <a:r>
              <a:rPr lang="en-US" sz="2000" dirty="0" smtClean="0"/>
              <a:t>Some flavors of transactional support provided</a:t>
            </a:r>
          </a:p>
          <a:p>
            <a:pPr marL="285750" lvl="1" indent="-285750">
              <a:spcBef>
                <a:spcPts val="1200"/>
              </a:spcBef>
            </a:pPr>
            <a:r>
              <a:rPr lang="en-US" sz="2000" dirty="0" smtClean="0"/>
              <a:t>The underlying storage technology (hard disk) was abstracted away</a:t>
            </a:r>
          </a:p>
          <a:p>
            <a:pPr marL="285750" lvl="1" indent="-285750">
              <a:spcBef>
                <a:spcPts val="1200"/>
              </a:spcBef>
            </a:pPr>
            <a:r>
              <a:rPr lang="en-US" sz="2000" dirty="0" smtClean="0"/>
              <a:t>Performance was an issue since no real persistent memory was available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0"/>
            <a:ext cx="10893584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01A982"/>
                </a:solidFill>
              </a:rPr>
              <a:t>Should we re-think persistent programming principles for the new hardware? </a:t>
            </a:r>
            <a:endParaRPr lang="en-US" sz="2200" b="1" dirty="0">
              <a:solidFill>
                <a:srgbClr val="01A9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primary challenges?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981200"/>
            <a:ext cx="10969784" cy="2667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u="sng" dirty="0" smtClean="0"/>
              <a:t>Common programming idiom: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err="1" smtClean="0"/>
              <a:t>tmp</a:t>
            </a:r>
            <a:r>
              <a:rPr lang="en-US" sz="2200" dirty="0" smtClean="0"/>
              <a:t> = </a:t>
            </a:r>
            <a:r>
              <a:rPr lang="en-US" sz="2200" dirty="0" err="1" smtClean="0"/>
              <a:t>nvm_malloc</a:t>
            </a:r>
            <a:r>
              <a:rPr lang="en-US" sz="2200" dirty="0" smtClean="0"/>
              <a:t>()               // allocate a persistent location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i</a:t>
            </a:r>
            <a:r>
              <a:rPr lang="en-US" sz="2200" dirty="0" err="1" smtClean="0"/>
              <a:t>nit</a:t>
            </a:r>
            <a:r>
              <a:rPr lang="en-US" sz="2200" dirty="0" smtClean="0"/>
              <a:t>(</a:t>
            </a:r>
            <a:r>
              <a:rPr lang="en-US" sz="2200" dirty="0" err="1" smtClean="0"/>
              <a:t>tmp</a:t>
            </a:r>
            <a:r>
              <a:rPr lang="en-US" sz="2200" dirty="0" smtClean="0"/>
              <a:t>)                                 // initialize the allocated location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p</a:t>
            </a:r>
            <a:r>
              <a:rPr lang="en-US" sz="2200" dirty="0" err="1" smtClean="0"/>
              <a:t>ersistent_ptr</a:t>
            </a:r>
            <a:r>
              <a:rPr lang="en-US" sz="2200" dirty="0" smtClean="0"/>
              <a:t>  = </a:t>
            </a:r>
            <a:r>
              <a:rPr lang="en-US" sz="2200" dirty="0" err="1" smtClean="0"/>
              <a:t>tmp</a:t>
            </a:r>
            <a:r>
              <a:rPr lang="en-US" sz="2200" dirty="0" smtClean="0"/>
              <a:t>             // publish it, assigning a persistent pointer to the location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management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981200"/>
            <a:ext cx="10969784" cy="2667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 smtClean="0"/>
              <a:t>Due to compiler/hardware reordering: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tmp</a:t>
            </a:r>
            <a:r>
              <a:rPr lang="en-US" sz="2000" dirty="0" smtClean="0"/>
              <a:t> = </a:t>
            </a:r>
            <a:r>
              <a:rPr lang="en-US" sz="2000" dirty="0" err="1" smtClean="0"/>
              <a:t>nvm_malloc</a:t>
            </a:r>
            <a:r>
              <a:rPr lang="en-US" sz="2000" dirty="0" smtClean="0"/>
              <a:t>()               // allocate a persistent location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p</a:t>
            </a:r>
            <a:r>
              <a:rPr lang="en-US" sz="2000" dirty="0" err="1" smtClean="0"/>
              <a:t>ersistent_ptr</a:t>
            </a:r>
            <a:r>
              <a:rPr lang="en-US" sz="2000" dirty="0" smtClean="0"/>
              <a:t>  = </a:t>
            </a:r>
            <a:r>
              <a:rPr lang="en-US" sz="2000" dirty="0" err="1" smtClean="0"/>
              <a:t>tmp</a:t>
            </a:r>
            <a:r>
              <a:rPr lang="en-US" sz="2000" dirty="0" smtClean="0"/>
              <a:t>             // publish it, assigning a persistent pointer to the location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/>
              <a:t>init</a:t>
            </a:r>
            <a:r>
              <a:rPr lang="en-US" sz="2000" dirty="0"/>
              <a:t>(</a:t>
            </a:r>
            <a:r>
              <a:rPr lang="en-US" sz="2000" dirty="0" err="1"/>
              <a:t>tmp</a:t>
            </a:r>
            <a:r>
              <a:rPr lang="en-US" sz="2000" dirty="0"/>
              <a:t>)                                 // initialize the allocated location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Ordering Constraints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981200"/>
            <a:ext cx="10969784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A failure may lead to a dangling persistent pointer: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tmp</a:t>
            </a:r>
            <a:r>
              <a:rPr lang="en-US" sz="2000" dirty="0" smtClean="0"/>
              <a:t> = </a:t>
            </a:r>
            <a:r>
              <a:rPr lang="en-US" sz="2000" dirty="0" err="1" smtClean="0"/>
              <a:t>nvm_malloc</a:t>
            </a:r>
            <a:r>
              <a:rPr lang="en-US" sz="2000" dirty="0" smtClean="0"/>
              <a:t>()               // allocate a persistent location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p</a:t>
            </a:r>
            <a:r>
              <a:rPr lang="en-US" sz="2000" dirty="0" err="1" smtClean="0"/>
              <a:t>ersistent_ptr</a:t>
            </a:r>
            <a:r>
              <a:rPr lang="en-US" sz="2000" dirty="0" smtClean="0"/>
              <a:t>  = </a:t>
            </a:r>
            <a:r>
              <a:rPr lang="en-US" sz="2000" dirty="0" err="1" smtClean="0"/>
              <a:t>tmp</a:t>
            </a:r>
            <a:r>
              <a:rPr lang="en-US" sz="2000" dirty="0" smtClean="0"/>
              <a:t>             // publish it, assigning a persistent pointer to the location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600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Explosion 2 4"/>
          <p:cNvSpPr/>
          <p:nvPr/>
        </p:nvSpPr>
        <p:spPr bwMode="ltGray">
          <a:xfrm>
            <a:off x="685800" y="4267200"/>
            <a:ext cx="2097088" cy="685800"/>
          </a:xfrm>
          <a:prstGeom prst="irregularSeal2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Crash</a:t>
            </a:r>
          </a:p>
        </p:txBody>
      </p:sp>
    </p:spTree>
    <p:extLst>
      <p:ext uri="{BB962C8B-B14F-4D97-AF65-F5344CB8AC3E}">
        <p14:creationId xmlns:p14="http://schemas.microsoft.com/office/powerpoint/2010/main" val="7295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Ordering Constraints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981200"/>
            <a:ext cx="10969784" cy="2667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u="sng" dirty="0" smtClean="0"/>
              <a:t>Requires initialization to be ordered before publication: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err="1" smtClean="0"/>
              <a:t>tmp</a:t>
            </a:r>
            <a:r>
              <a:rPr lang="en-US" sz="2200" dirty="0" smtClean="0"/>
              <a:t> = </a:t>
            </a:r>
            <a:r>
              <a:rPr lang="en-US" sz="2200" dirty="0" err="1" smtClean="0"/>
              <a:t>nvm_malloc</a:t>
            </a:r>
            <a:r>
              <a:rPr lang="en-US" sz="2200" dirty="0" smtClean="0"/>
              <a:t>()               // allocate a persistent location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i</a:t>
            </a:r>
            <a:r>
              <a:rPr lang="en-US" sz="2200" dirty="0" err="1" smtClean="0"/>
              <a:t>nit</a:t>
            </a:r>
            <a:r>
              <a:rPr lang="en-US" sz="2200" dirty="0" smtClean="0"/>
              <a:t>(</a:t>
            </a:r>
            <a:r>
              <a:rPr lang="en-US" sz="2200" dirty="0" err="1" smtClean="0"/>
              <a:t>tmp</a:t>
            </a:r>
            <a:r>
              <a:rPr lang="en-US" sz="2200" dirty="0" smtClean="0"/>
              <a:t>)                                 // initialize the allocated location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p</a:t>
            </a:r>
            <a:r>
              <a:rPr lang="en-US" sz="2200" dirty="0" err="1" smtClean="0"/>
              <a:t>ersistent_ptr</a:t>
            </a:r>
            <a:r>
              <a:rPr lang="en-US" sz="2200" dirty="0" smtClean="0"/>
              <a:t>  = </a:t>
            </a:r>
            <a:r>
              <a:rPr lang="en-US" sz="2200" dirty="0" err="1" smtClean="0"/>
              <a:t>tmp</a:t>
            </a:r>
            <a:r>
              <a:rPr lang="en-US" sz="2200" dirty="0" smtClean="0"/>
              <a:t>             // publish it, assigning a persistent pointer to the location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Module 1: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Introduction to persistent memory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Prior work on persistent programming model</a:t>
            </a:r>
          </a:p>
          <a:p>
            <a:r>
              <a:rPr lang="en-US" sz="2000" b="1" dirty="0" smtClean="0">
                <a:solidFill>
                  <a:srgbClr val="01A982"/>
                </a:solidFill>
              </a:rPr>
              <a:t>Module 2: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/>
              <a:t>Persistency models and hardware characteristics 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Module 3: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Programming models for persistent memory: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Mnemosysne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NV-Heaps, Atlas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Ongoing work on persistent memory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Q/A and brainstorming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Tutorial time: 9am -12pm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Break from 10:00 -10:30 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Persistency models and hardware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Memory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4223533"/>
            <a:ext cx="10969784" cy="1872466"/>
          </a:xfrm>
        </p:spPr>
        <p:txBody>
          <a:bodyPr/>
          <a:lstStyle/>
          <a:p>
            <a:r>
              <a:rPr lang="en-US" sz="2000" dirty="0" smtClean="0"/>
              <a:t>Challenges</a:t>
            </a:r>
          </a:p>
          <a:p>
            <a:pPr lvl="1"/>
            <a:r>
              <a:rPr lang="en-US" sz="1800" dirty="0"/>
              <a:t>Fail-stop fault model</a:t>
            </a:r>
          </a:p>
          <a:p>
            <a:pPr lvl="1"/>
            <a:r>
              <a:rPr lang="en-US" sz="1800" dirty="0" smtClean="0"/>
              <a:t>Only </a:t>
            </a:r>
            <a:r>
              <a:rPr lang="en-US" sz="1800" dirty="0"/>
              <a:t>data in NVRAM survives</a:t>
            </a:r>
          </a:p>
          <a:p>
            <a:pPr lvl="1"/>
            <a:r>
              <a:rPr lang="en-US" sz="1800" dirty="0" smtClean="0"/>
              <a:t>Transient </a:t>
            </a:r>
            <a:r>
              <a:rPr lang="en-US" sz="1800" dirty="0"/>
              <a:t>data does not survive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76526" y="1600200"/>
            <a:ext cx="1262024" cy="506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8544" y="3313861"/>
            <a:ext cx="1572225" cy="4961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6022561" y="3308691"/>
            <a:ext cx="1568173" cy="493753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NVRAM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09276" y="2103324"/>
            <a:ext cx="4273" cy="26491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1214" y="3061856"/>
            <a:ext cx="3241964" cy="755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83036" y="3045623"/>
            <a:ext cx="4273" cy="26491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848704" y="3060800"/>
            <a:ext cx="4273" cy="26491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00457" y="2398097"/>
            <a:ext cx="1262024" cy="4068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Caches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10535" y="2795422"/>
            <a:ext cx="4273" cy="26491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DHC\AppData\Local\Microsoft\Windows\Temporary Internet Files\Content.IE5\0XQLMDVB\MC90043804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904" y="2454476"/>
            <a:ext cx="296396" cy="296396"/>
          </a:xfrm>
          <a:prstGeom prst="rect">
            <a:avLst/>
          </a:prstGeom>
          <a:noFill/>
        </p:spPr>
      </p:pic>
      <p:pic>
        <p:nvPicPr>
          <p:cNvPr id="16" name="Picture 3" descr="C:\Users\DHC\AppData\Local\Microsoft\Windows\Temporary Internet Files\Content.IE5\0XQLMDVB\MC90043804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449" y="2455736"/>
            <a:ext cx="296396" cy="296396"/>
          </a:xfrm>
          <a:prstGeom prst="rect">
            <a:avLst/>
          </a:prstGeom>
          <a:noFill/>
        </p:spPr>
      </p:pic>
      <p:pic>
        <p:nvPicPr>
          <p:cNvPr id="17" name="Picture 3" descr="C:\Users\DHC\AppData\Local\Microsoft\Windows\Temporary Internet Files\Content.IE5\0XQLMDVB\MC90043804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9865" y="3430593"/>
            <a:ext cx="296396" cy="296396"/>
          </a:xfrm>
          <a:prstGeom prst="rect">
            <a:avLst/>
          </a:prstGeom>
          <a:noFill/>
        </p:spPr>
      </p:pic>
      <p:pic>
        <p:nvPicPr>
          <p:cNvPr id="18" name="Picture 3" descr="C:\Users\DHC\AppData\Local\Microsoft\Windows\Temporary Internet Files\Content.IE5\0XQLMDVB\MC90043804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95" y="3424296"/>
            <a:ext cx="296396" cy="296396"/>
          </a:xfrm>
          <a:prstGeom prst="rect">
            <a:avLst/>
          </a:prstGeom>
          <a:noFill/>
        </p:spPr>
      </p:pic>
      <p:pic>
        <p:nvPicPr>
          <p:cNvPr id="19" name="Picture 6" descr="C:\Users\hboehm\AppData\Local\Microsoft\Windows\Temporary Internet Files\Content.IE5\MZN14AFY\MC9000341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032" y="3421816"/>
            <a:ext cx="530707" cy="289467"/>
          </a:xfrm>
          <a:prstGeom prst="rect">
            <a:avLst/>
          </a:prstGeom>
          <a:noFill/>
        </p:spPr>
      </p:pic>
      <p:pic>
        <p:nvPicPr>
          <p:cNvPr id="20" name="Picture 6" descr="C:\Users\hboehm\AppData\Local\Microsoft\Windows\Temporary Internet Files\Content.IE5\MZN14AFY\MC9000341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4819" y="3438190"/>
            <a:ext cx="530707" cy="289467"/>
          </a:xfrm>
          <a:prstGeom prst="rect">
            <a:avLst/>
          </a:prstGeom>
          <a:noFill/>
        </p:spPr>
      </p:pic>
      <p:pic>
        <p:nvPicPr>
          <p:cNvPr id="21" name="Picture 2" descr="C:\Users\DHC\AppData\Local\Microsoft\Windows\Temporary Internet Files\Content.IE5\4LMLLQRH\MC900441735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33655" y="1623931"/>
            <a:ext cx="2411177" cy="227910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810000" y="2114765"/>
            <a:ext cx="1524000" cy="3236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l</a:t>
            </a:r>
            <a:r>
              <a:rPr lang="en-US" sz="2000" dirty="0" smtClean="0"/>
              <a:t>oad/store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101881" y="27548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Memory Bus</a:t>
            </a:r>
          </a:p>
        </p:txBody>
      </p:sp>
    </p:spTree>
    <p:extLst>
      <p:ext uri="{BB962C8B-B14F-4D97-AF65-F5344CB8AC3E}">
        <p14:creationId xmlns:p14="http://schemas.microsoft.com/office/powerpoint/2010/main" val="38165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updates through ordering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1" y="3828871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1: STORE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data[0] = 0xFOOD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2: STORE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data[1] = 0xBEEF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3: STORE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valid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1752599"/>
            <a:ext cx="2590800" cy="1693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1A982"/>
                </a:solidFill>
              </a:rPr>
              <a:t>s</a:t>
            </a:r>
            <a:r>
              <a:rPr lang="en-US" sz="2800" dirty="0" err="1" smtClean="0">
                <a:solidFill>
                  <a:srgbClr val="01A982"/>
                </a:solidFill>
              </a:rPr>
              <a:t>truct</a:t>
            </a:r>
            <a:r>
              <a:rPr lang="en-US" sz="2800" dirty="0" smtClean="0">
                <a:solidFill>
                  <a:srgbClr val="01A982"/>
                </a:solidFill>
              </a:rPr>
              <a:t> Payload {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1A982"/>
                </a:solidFill>
              </a:rPr>
              <a:t> </a:t>
            </a:r>
            <a:r>
              <a:rPr lang="en-US" sz="2800" dirty="0" smtClean="0">
                <a:solidFill>
                  <a:srgbClr val="01A982"/>
                </a:solidFill>
              </a:rPr>
              <a:t>  bool valid;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1A982"/>
                </a:solidFill>
              </a:rPr>
              <a:t> </a:t>
            </a:r>
            <a:r>
              <a:rPr lang="en-US" sz="2800" dirty="0" smtClean="0">
                <a:solidFill>
                  <a:srgbClr val="01A982"/>
                </a:solidFill>
              </a:rPr>
              <a:t>  u64  data[2];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1A982"/>
                </a:solidFill>
              </a:rPr>
              <a:t>};</a:t>
            </a:r>
            <a:endParaRPr lang="en-US" sz="2800" dirty="0">
              <a:solidFill>
                <a:srgbClr val="01A9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Write-back </a:t>
            </a:r>
            <a:r>
              <a:rPr lang="en-US" dirty="0"/>
              <a:t>caching reorders writes to NVM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spcBef>
                <a:spcPts val="1200"/>
              </a:spcBef>
            </a:pPr>
            <a:r>
              <a:rPr lang="en-US" sz="2200" dirty="0" smtClean="0"/>
              <a:t>Improves performance</a:t>
            </a:r>
          </a:p>
          <a:p>
            <a:pPr marL="182880" lvl="1">
              <a:spcBef>
                <a:spcPts val="1200"/>
              </a:spcBef>
            </a:pPr>
            <a:r>
              <a:rPr lang="en-US" sz="2200" dirty="0" smtClean="0"/>
              <a:t>But breaks correctness</a:t>
            </a:r>
          </a:p>
          <a:p>
            <a:pPr marL="182880" lvl="1">
              <a:spcBef>
                <a:spcPts val="1200"/>
              </a:spcBef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3733800"/>
            <a:ext cx="609600" cy="531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6324" y="3733800"/>
            <a:ext cx="1285876" cy="1403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Write-back Cache</a:t>
            </a:r>
          </a:p>
        </p:txBody>
      </p:sp>
      <p:sp>
        <p:nvSpPr>
          <p:cNvPr id="8" name="Rectangle 7"/>
          <p:cNvSpPr/>
          <p:nvPr/>
        </p:nvSpPr>
        <p:spPr>
          <a:xfrm>
            <a:off x="8458200" y="3733800"/>
            <a:ext cx="1143000" cy="1403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NVM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3795114"/>
            <a:ext cx="228600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8600" y="3795114"/>
            <a:ext cx="2286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24800" y="4250530"/>
            <a:ext cx="228600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2800" y="4250530"/>
            <a:ext cx="2286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7297" y="2362200"/>
            <a:ext cx="5541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data[0] = 0xFOOD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data[1] = 0xBEEF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valid =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19600" y="3797301"/>
            <a:ext cx="2286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77000" y="4254501"/>
            <a:ext cx="2286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0" y="4606126"/>
            <a:ext cx="609600" cy="531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0" y="4647799"/>
            <a:ext cx="228600" cy="4131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267200" y="4647799"/>
            <a:ext cx="228600" cy="4131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ightning Bolt 25"/>
          <p:cNvSpPr/>
          <p:nvPr/>
        </p:nvSpPr>
        <p:spPr bwMode="auto">
          <a:xfrm>
            <a:off x="7315200" y="3737670"/>
            <a:ext cx="723900" cy="1443930"/>
          </a:xfrm>
          <a:prstGeom prst="lightningBol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81800" y="4810780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Crash</a:t>
            </a:r>
          </a:p>
        </p:txBody>
      </p:sp>
    </p:spTree>
    <p:extLst>
      <p:ext uri="{BB962C8B-B14F-4D97-AF65-F5344CB8AC3E}">
        <p14:creationId xmlns:p14="http://schemas.microsoft.com/office/powerpoint/2010/main" val="21503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Write-back </a:t>
            </a:r>
            <a:r>
              <a:rPr lang="en-US" dirty="0"/>
              <a:t>caching reorders writes to NVM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spcBef>
                <a:spcPts val="1200"/>
              </a:spcBef>
            </a:pPr>
            <a:r>
              <a:rPr lang="en-US" sz="2200" dirty="0" smtClean="0"/>
              <a:t>Improves performance</a:t>
            </a:r>
          </a:p>
          <a:p>
            <a:pPr marL="182880" lvl="1">
              <a:spcBef>
                <a:spcPts val="1200"/>
              </a:spcBef>
            </a:pPr>
            <a:r>
              <a:rPr lang="en-US" sz="2200" dirty="0" smtClean="0"/>
              <a:t>But breaks correctness</a:t>
            </a:r>
          </a:p>
          <a:p>
            <a:pPr marL="182880" lvl="1">
              <a:spcBef>
                <a:spcPts val="1200"/>
              </a:spcBef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3733800"/>
            <a:ext cx="609600" cy="531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6324" y="3733800"/>
            <a:ext cx="1285876" cy="1403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Write-back Cache</a:t>
            </a:r>
          </a:p>
        </p:txBody>
      </p:sp>
      <p:sp>
        <p:nvSpPr>
          <p:cNvPr id="8" name="Rectangle 7"/>
          <p:cNvSpPr/>
          <p:nvPr/>
        </p:nvSpPr>
        <p:spPr>
          <a:xfrm>
            <a:off x="8458200" y="3733800"/>
            <a:ext cx="1143000" cy="1403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NVM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3795114"/>
            <a:ext cx="228600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8600" y="3795114"/>
            <a:ext cx="2286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24800" y="4250530"/>
            <a:ext cx="228600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2800" y="4250530"/>
            <a:ext cx="2286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7297" y="2362200"/>
            <a:ext cx="5541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data[0] = 0xFOOD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data[1] = 0xBEEF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valid =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19600" y="3797301"/>
            <a:ext cx="2286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77000" y="4254501"/>
            <a:ext cx="2286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0" y="4606126"/>
            <a:ext cx="609600" cy="531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0" y="4647799"/>
            <a:ext cx="228600" cy="4131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267200" y="4647799"/>
            <a:ext cx="228600" cy="4131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ightning Bolt 25"/>
          <p:cNvSpPr/>
          <p:nvPr/>
        </p:nvSpPr>
        <p:spPr bwMode="auto">
          <a:xfrm>
            <a:off x="7315200" y="3737670"/>
            <a:ext cx="723900" cy="1443930"/>
          </a:xfrm>
          <a:prstGeom prst="lightningBol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81800" y="4810780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Crash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58200" y="3810000"/>
            <a:ext cx="114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GARBAGE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58200" y="4343400"/>
            <a:ext cx="1143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58521" y="5257800"/>
            <a:ext cx="7495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Reordering breaks recovery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Recovery incorrectly considers garbage as valid data </a:t>
            </a:r>
          </a:p>
        </p:txBody>
      </p:sp>
    </p:spTree>
    <p:extLst>
      <p:ext uri="{BB962C8B-B14F-4D97-AF65-F5344CB8AC3E}">
        <p14:creationId xmlns:p14="http://schemas.microsoft.com/office/powerpoint/2010/main" val="16457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hruva Chakrabar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1792519"/>
            <a:ext cx="1199515" cy="119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licdn.com/mpr/mpr/shrinknp_200_200/AAEAAQAAAAAAAAJ_AAAAJGZhNjRkMDExLTYyNDQtNDIzYi1iMWI0LTA1M2NjMGU0MTIy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1207982" cy="12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Q1F4E8snpxKNrZ7aQxMF0ZwBVLJlDnoJy1KwTLrqWvuHxB4fz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29200"/>
            <a:ext cx="914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2133600"/>
            <a:ext cx="2590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Dhruva Chakrabarti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3880591"/>
            <a:ext cx="2590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Haris Volos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5627582"/>
            <a:ext cx="25908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Indrajit Roy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90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Disable caching</a:t>
            </a:r>
          </a:p>
          <a:p>
            <a:r>
              <a:rPr lang="en-US" sz="2000" dirty="0" smtClean="0"/>
              <a:t>Write-through caching</a:t>
            </a:r>
          </a:p>
          <a:p>
            <a:r>
              <a:rPr lang="en-US" sz="2000" dirty="0"/>
              <a:t>Flush entire cache at commit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Memory ordering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6400" y="2673171"/>
            <a:ext cx="457202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064689" y="2787472"/>
            <a:ext cx="228600" cy="2285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Oval 8"/>
          <p:cNvSpPr/>
          <p:nvPr/>
        </p:nvSpPr>
        <p:spPr>
          <a:xfrm>
            <a:off x="6400802" y="2679521"/>
            <a:ext cx="457202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2276377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1: PERSIST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data[0]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2: PERSIST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data[1]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3: PERSIST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valid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7010402" y="2787472"/>
            <a:ext cx="228600" cy="2285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Oval 11"/>
          <p:cNvSpPr/>
          <p:nvPr/>
        </p:nvSpPr>
        <p:spPr>
          <a:xfrm>
            <a:off x="7353300" y="2685871"/>
            <a:ext cx="457202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9211" y="2304872"/>
            <a:ext cx="3062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order </a:t>
            </a:r>
          </a:p>
          <a:p>
            <a:r>
              <a:rPr lang="en-US" sz="2400" dirty="0"/>
              <a:t>implies unnecessary </a:t>
            </a:r>
          </a:p>
          <a:p>
            <a:r>
              <a:rPr lang="en-US" sz="2400" dirty="0"/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3283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Memory ordering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6400" y="2673171"/>
            <a:ext cx="457202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064689" y="2787472"/>
            <a:ext cx="228600" cy="2285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Oval 8"/>
          <p:cNvSpPr/>
          <p:nvPr/>
        </p:nvSpPr>
        <p:spPr>
          <a:xfrm>
            <a:off x="6400802" y="2679521"/>
            <a:ext cx="457202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2276377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1: PERSIST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data[0]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2: PERSIST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data[1]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3: PERSIST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valid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7010402" y="2787472"/>
            <a:ext cx="228600" cy="2285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Oval 11"/>
          <p:cNvSpPr/>
          <p:nvPr/>
        </p:nvSpPr>
        <p:spPr>
          <a:xfrm>
            <a:off x="7353300" y="2685871"/>
            <a:ext cx="457202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9211" y="2304872"/>
            <a:ext cx="3062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order </a:t>
            </a:r>
          </a:p>
          <a:p>
            <a:r>
              <a:rPr lang="en-US" sz="2400" dirty="0"/>
              <a:t>implies unnecessary </a:t>
            </a:r>
          </a:p>
          <a:p>
            <a:r>
              <a:rPr lang="en-US" sz="2400" dirty="0"/>
              <a:t>constraints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441" y="4368226"/>
            <a:ext cx="1096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dirty="0">
                <a:solidFill>
                  <a:srgbClr val="FF0000"/>
                </a:solidFill>
              </a:rPr>
              <a:t>Need interface to describe necessary constraints</a:t>
            </a:r>
          </a:p>
        </p:txBody>
      </p:sp>
    </p:spTree>
    <p:extLst>
      <p:ext uri="{BB962C8B-B14F-4D97-AF65-F5344CB8AC3E}">
        <p14:creationId xmlns:p14="http://schemas.microsoft.com/office/powerpoint/2010/main" val="16819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Memory ordering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33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19798" y="2209800"/>
            <a:ext cx="457202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6" name="Right Arrow 15"/>
          <p:cNvSpPr/>
          <p:nvPr/>
        </p:nvSpPr>
        <p:spPr>
          <a:xfrm rot="2100000">
            <a:off x="6598087" y="2545028"/>
            <a:ext cx="228600" cy="2285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Oval 16"/>
          <p:cNvSpPr/>
          <p:nvPr/>
        </p:nvSpPr>
        <p:spPr>
          <a:xfrm>
            <a:off x="6019798" y="3048000"/>
            <a:ext cx="457202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934198" y="2667000"/>
            <a:ext cx="457202" cy="457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9" name="Right Arrow 18"/>
          <p:cNvSpPr/>
          <p:nvPr/>
        </p:nvSpPr>
        <p:spPr>
          <a:xfrm rot="-2100000">
            <a:off x="6598087" y="3016690"/>
            <a:ext cx="228600" cy="22859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/>
          <p:cNvSpPr/>
          <p:nvPr/>
        </p:nvSpPr>
        <p:spPr>
          <a:xfrm>
            <a:off x="2133600" y="2276377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1: PERSIST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data[0]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2: PERSIST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data[1]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3: PERSIST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valid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69211" y="2304872"/>
            <a:ext cx="2752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Need interface to </a:t>
            </a:r>
          </a:p>
          <a:p>
            <a:r>
              <a:rPr lang="en-US" sz="2400" dirty="0"/>
              <a:t>expose necessary </a:t>
            </a:r>
          </a:p>
          <a:p>
            <a:r>
              <a:rPr lang="en-US" sz="2400" dirty="0"/>
              <a:t>constraints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439" y="4368225"/>
            <a:ext cx="1096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dirty="0">
                <a:solidFill>
                  <a:srgbClr val="FF0000"/>
                </a:solidFill>
              </a:rPr>
              <a:t>Expose persist concurrency; sounds </a:t>
            </a:r>
            <a:r>
              <a:rPr lang="en-US" sz="3200" dirty="0" smtClean="0">
                <a:solidFill>
                  <a:srgbClr val="FF0000"/>
                </a:solidFill>
              </a:rPr>
              <a:t>like consistency</a:t>
            </a:r>
            <a:r>
              <a:rPr lang="en-US" sz="32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82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21208"/>
            <a:ext cx="11125359" cy="411480"/>
          </a:xfrm>
        </p:spPr>
        <p:txBody>
          <a:bodyPr/>
          <a:lstStyle/>
          <a:p>
            <a:r>
              <a:rPr lang="en-US" dirty="0" smtClean="0"/>
              <a:t>Persistency Models: Memory consistency for NVM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sz="2400" dirty="0" smtClean="0"/>
              <a:t>[Pelley, ISCA 2014]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Memory </a:t>
            </a:r>
            <a:r>
              <a:rPr lang="en-US" sz="2000" b="1" dirty="0" smtClean="0">
                <a:solidFill>
                  <a:srgbClr val="01A982"/>
                </a:solidFill>
              </a:rPr>
              <a:t>consistency</a:t>
            </a:r>
            <a:r>
              <a:rPr lang="en-US" sz="2000" dirty="0" smtClean="0"/>
              <a:t> models</a:t>
            </a:r>
          </a:p>
          <a:p>
            <a:pPr lvl="1"/>
            <a:r>
              <a:rPr lang="en-US" sz="1800" dirty="0" smtClean="0"/>
              <a:t>Constrain order of loads and stores between CPUs</a:t>
            </a:r>
          </a:p>
          <a:p>
            <a:endParaRPr lang="en-US" sz="2000" dirty="0" smtClean="0"/>
          </a:p>
          <a:p>
            <a:r>
              <a:rPr lang="en-US" sz="2000" dirty="0" smtClean="0"/>
              <a:t>Memory </a:t>
            </a:r>
            <a:r>
              <a:rPr lang="en-US" sz="2000" b="1" dirty="0" smtClean="0">
                <a:solidFill>
                  <a:srgbClr val="01A982"/>
                </a:solidFill>
              </a:rPr>
              <a:t>persistency</a:t>
            </a:r>
            <a:r>
              <a:rPr lang="en-US" sz="2000" dirty="0" smtClean="0"/>
              <a:t> models</a:t>
            </a:r>
          </a:p>
          <a:p>
            <a:pPr lvl="1"/>
            <a:r>
              <a:rPr lang="en-US" sz="1800" dirty="0" smtClean="0"/>
              <a:t>Constrain order of writes with respect to failure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Persistency models and ordering hardware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Existing</a:t>
            </a:r>
          </a:p>
          <a:p>
            <a:pPr lvl="1"/>
            <a:r>
              <a:rPr lang="en-US" sz="1800" dirty="0" smtClean="0"/>
              <a:t>Strict program order</a:t>
            </a:r>
          </a:p>
          <a:p>
            <a:endParaRPr lang="en-US" sz="2000" dirty="0" smtClean="0"/>
          </a:p>
          <a:p>
            <a:r>
              <a:rPr lang="en-US" sz="2000" dirty="0" smtClean="0"/>
              <a:t>Proposals</a:t>
            </a:r>
          </a:p>
          <a:p>
            <a:pPr lvl="1"/>
            <a:r>
              <a:rPr lang="en-US" sz="1800" dirty="0" smtClean="0"/>
              <a:t>Intel </a:t>
            </a:r>
            <a:r>
              <a:rPr lang="en-US" sz="1800" dirty="0"/>
              <a:t>x86 ISA extensions [Intel14]</a:t>
            </a:r>
          </a:p>
          <a:p>
            <a:pPr lvl="1"/>
            <a:r>
              <a:rPr lang="en-US" sz="1800" dirty="0"/>
              <a:t>BPFS epochs barriers [Condit, SOSP09] </a:t>
            </a:r>
          </a:p>
          <a:p>
            <a:pPr lvl="1"/>
            <a:r>
              <a:rPr lang="en-US" sz="1800" dirty="0"/>
              <a:t>Strand persistency [Pelley, ISCA14]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29400" y="2667000"/>
            <a:ext cx="0" cy="16764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1" y="2819400"/>
            <a:ext cx="48990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Relax </a:t>
            </a:r>
            <a:r>
              <a:rPr lang="en-US" sz="3200" dirty="0" smtClean="0">
                <a:solidFill>
                  <a:srgbClr val="0070C0"/>
                </a:solidFill>
              </a:rPr>
              <a:t>persistency to 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expose persist parallelism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with existing hardware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Order writes by flushing </a:t>
            </a:r>
            <a:r>
              <a:rPr lang="en-US" sz="2000" dirty="0" err="1"/>
              <a:t>cachelines</a:t>
            </a:r>
            <a:r>
              <a:rPr lang="en-US" sz="2000" dirty="0"/>
              <a:t> via CLFLUSH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But, CLFLUSH:</a:t>
            </a:r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talls </a:t>
            </a:r>
            <a:r>
              <a:rPr lang="en-US" sz="1800" dirty="0"/>
              <a:t>the CPU pipeline and serializes execution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1" y="1981200"/>
            <a:ext cx="4017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data[0] = 0xFOOD</a:t>
            </a:r>
          </a:p>
          <a:p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data[1] = 0xBEEF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CLFLUSH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data[0]</a:t>
            </a:r>
          </a:p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CLFLUSH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data[1]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valid = 1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5505452" y="4667249"/>
            <a:ext cx="190501" cy="1752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1" y="557278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stall </a:t>
            </a:r>
            <a:r>
              <a:rPr lang="en-US" sz="2400" dirty="0"/>
              <a:t>(~200ns)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62400" y="6410980"/>
            <a:ext cx="6172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83086" y="595378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0706" y="5267981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data[1]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5801381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valid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5312032"/>
            <a:ext cx="3048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4200" y="5312032"/>
            <a:ext cx="17526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CLFLUSH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86800" y="5805846"/>
            <a:ext cx="304800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0" y="4734581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data[0]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7200" y="4778632"/>
            <a:ext cx="3048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4400" y="4778632"/>
            <a:ext cx="17526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CLFLUSH</a:t>
            </a:r>
          </a:p>
        </p:txBody>
      </p:sp>
    </p:spTree>
    <p:extLst>
      <p:ext uri="{BB962C8B-B14F-4D97-AF65-F5344CB8AC3E}">
        <p14:creationId xmlns:p14="http://schemas.microsoft.com/office/powerpoint/2010/main" val="23477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with existing hardware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Order writes by flushing </a:t>
            </a:r>
            <a:r>
              <a:rPr lang="en-US" sz="2000" dirty="0" err="1"/>
              <a:t>cachelines</a:t>
            </a:r>
            <a:r>
              <a:rPr lang="en-US" sz="2000" dirty="0"/>
              <a:t> via CLFLUSH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But, CLFLUSH:</a:t>
            </a:r>
          </a:p>
          <a:p>
            <a:pPr lvl="1"/>
            <a:r>
              <a:rPr lang="en-US" sz="1800" dirty="0" smtClean="0"/>
              <a:t>Stalls </a:t>
            </a:r>
            <a:r>
              <a:rPr lang="en-US" sz="1800" dirty="0"/>
              <a:t>the CPU pipeline and serializes execution</a:t>
            </a:r>
          </a:p>
          <a:p>
            <a:pPr lvl="1"/>
            <a:r>
              <a:rPr lang="en-US" sz="1800" dirty="0" smtClean="0"/>
              <a:t>Invalidates </a:t>
            </a:r>
            <a:r>
              <a:rPr lang="en-US" sz="1800" dirty="0"/>
              <a:t>the </a:t>
            </a:r>
            <a:r>
              <a:rPr lang="en-US" sz="1800" dirty="0" err="1"/>
              <a:t>cacheline</a:t>
            </a:r>
            <a:endParaRPr lang="en-US" sz="1800" dirty="0"/>
          </a:p>
          <a:p>
            <a:pPr lvl="1"/>
            <a:r>
              <a:rPr lang="en-US" sz="1800" dirty="0"/>
              <a:t>Only sends data to the memory subsystem – </a:t>
            </a:r>
            <a:r>
              <a:rPr lang="en-US" sz="1800" b="1" dirty="0"/>
              <a:t>does not commit</a:t>
            </a:r>
            <a:r>
              <a:rPr lang="en-US" sz="1800" dirty="0"/>
              <a:t> data to NVM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1" y="1981200"/>
            <a:ext cx="4017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data[0] = 0xFOOD</a:t>
            </a:r>
          </a:p>
          <a:p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data[1] = 0xBEEF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CLFLUSH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data[0]</a:t>
            </a:r>
          </a:p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CLFLUSH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data[1]</a:t>
            </a:r>
            <a:endParaRPr lang="en-US" sz="24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valid = 1</a:t>
            </a:r>
          </a:p>
        </p:txBody>
      </p:sp>
    </p:spTree>
    <p:extLst>
      <p:ext uri="{BB962C8B-B14F-4D97-AF65-F5344CB8AC3E}">
        <p14:creationId xmlns:p14="http://schemas.microsoft.com/office/powerpoint/2010/main" val="28266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CLFLUSH: Intel x86 extensions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CLFLUSHOPT</a:t>
            </a:r>
          </a:p>
          <a:p>
            <a:r>
              <a:rPr lang="en-US" dirty="0"/>
              <a:t>CLWB</a:t>
            </a:r>
          </a:p>
          <a:p>
            <a:r>
              <a:rPr lang="en-US" dirty="0"/>
              <a:t>PCOMMIT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CLFLUSHOPT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Provides unordered version of CLFLUSH</a:t>
            </a:r>
          </a:p>
          <a:p>
            <a:r>
              <a:rPr lang="en-US" sz="2000" dirty="0"/>
              <a:t>Supports efficient cache flushing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2819400"/>
            <a:ext cx="624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data[0] = 0xFOOD</a:t>
            </a:r>
          </a:p>
          <a:p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data[1] = 0xBEEF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CLFLUSHOPT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data[0]</a:t>
            </a:r>
            <a:endParaRPr lang="en-US" sz="24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CLFLUSHOPT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data[1]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SFENCE // explicit ordering point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valid = 1</a:t>
            </a:r>
          </a:p>
        </p:txBody>
      </p:sp>
      <p:sp>
        <p:nvSpPr>
          <p:cNvPr id="7" name="Freeform 6"/>
          <p:cNvSpPr/>
          <p:nvPr/>
        </p:nvSpPr>
        <p:spPr>
          <a:xfrm>
            <a:off x="6705600" y="3109356"/>
            <a:ext cx="344392" cy="700644"/>
          </a:xfrm>
          <a:custGeom>
            <a:avLst/>
            <a:gdLst>
              <a:gd name="connsiteX0" fmla="*/ 23751 w 191992"/>
              <a:gd name="connsiteY0" fmla="*/ 0 h 415636"/>
              <a:gd name="connsiteX1" fmla="*/ 95003 w 191992"/>
              <a:gd name="connsiteY1" fmla="*/ 71252 h 415636"/>
              <a:gd name="connsiteX2" fmla="*/ 190005 w 191992"/>
              <a:gd name="connsiteY2" fmla="*/ 201880 h 415636"/>
              <a:gd name="connsiteX3" fmla="*/ 0 w 191992"/>
              <a:gd name="connsiteY3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92" h="415636">
                <a:moveTo>
                  <a:pt x="23751" y="0"/>
                </a:moveTo>
                <a:cubicBezTo>
                  <a:pt x="45522" y="18802"/>
                  <a:pt x="67294" y="37605"/>
                  <a:pt x="95003" y="71252"/>
                </a:cubicBezTo>
                <a:cubicBezTo>
                  <a:pt x="122712" y="104899"/>
                  <a:pt x="205839" y="144483"/>
                  <a:pt x="190005" y="201880"/>
                </a:cubicBezTo>
                <a:cubicBezTo>
                  <a:pt x="174171" y="259277"/>
                  <a:pt x="87085" y="337456"/>
                  <a:pt x="0" y="415636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705600" y="3352800"/>
            <a:ext cx="344392" cy="862004"/>
          </a:xfrm>
          <a:custGeom>
            <a:avLst/>
            <a:gdLst>
              <a:gd name="connsiteX0" fmla="*/ 23751 w 191992"/>
              <a:gd name="connsiteY0" fmla="*/ 0 h 415636"/>
              <a:gd name="connsiteX1" fmla="*/ 95003 w 191992"/>
              <a:gd name="connsiteY1" fmla="*/ 71252 h 415636"/>
              <a:gd name="connsiteX2" fmla="*/ 190005 w 191992"/>
              <a:gd name="connsiteY2" fmla="*/ 201880 h 415636"/>
              <a:gd name="connsiteX3" fmla="*/ 0 w 191992"/>
              <a:gd name="connsiteY3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92" h="415636">
                <a:moveTo>
                  <a:pt x="23751" y="0"/>
                </a:moveTo>
                <a:cubicBezTo>
                  <a:pt x="45522" y="18802"/>
                  <a:pt x="67294" y="37605"/>
                  <a:pt x="95003" y="71252"/>
                </a:cubicBezTo>
                <a:cubicBezTo>
                  <a:pt x="122712" y="104899"/>
                  <a:pt x="205839" y="144483"/>
                  <a:pt x="190005" y="201880"/>
                </a:cubicBezTo>
                <a:cubicBezTo>
                  <a:pt x="174171" y="259277"/>
                  <a:pt x="87085" y="337456"/>
                  <a:pt x="0" y="415636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15795" y="3084494"/>
            <a:ext cx="18421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cs typeface="Consolas" panose="020B0609020204030204" pitchFamily="49" charset="0"/>
              </a:rPr>
              <a:t>Implicit </a:t>
            </a:r>
          </a:p>
          <a:p>
            <a:pPr algn="ctr"/>
            <a:r>
              <a:rPr lang="en-US" sz="2800" b="1" dirty="0">
                <a:cs typeface="Consolas" panose="020B0609020204030204" pitchFamily="49" charset="0"/>
              </a:rPr>
              <a:t>orderings</a:t>
            </a:r>
          </a:p>
        </p:txBody>
      </p:sp>
    </p:spTree>
    <p:extLst>
      <p:ext uri="{BB962C8B-B14F-4D97-AF65-F5344CB8AC3E}">
        <p14:creationId xmlns:p14="http://schemas.microsoft.com/office/powerpoint/2010/main" val="349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01A982"/>
                </a:solidFill>
              </a:rPr>
              <a:t>Module 1: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Introduction to persistent memory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Prior work on persistent programming model</a:t>
            </a:r>
          </a:p>
          <a:p>
            <a:r>
              <a:rPr lang="en-US" sz="2000" b="1" dirty="0" smtClean="0">
                <a:solidFill>
                  <a:srgbClr val="01A982"/>
                </a:solidFill>
              </a:rPr>
              <a:t>Module 2: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Persistency models and hardware characteristics </a:t>
            </a:r>
          </a:p>
          <a:p>
            <a:r>
              <a:rPr lang="en-US" sz="2000" b="1" dirty="0" smtClean="0">
                <a:solidFill>
                  <a:srgbClr val="01A982"/>
                </a:solidFill>
              </a:rPr>
              <a:t>Module 3: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Programming models for persistent memory: </a:t>
            </a:r>
            <a:r>
              <a:rPr lang="en-US" sz="1800" dirty="0" err="1" smtClean="0"/>
              <a:t>Mnemosysne</a:t>
            </a:r>
            <a:r>
              <a:rPr lang="en-US" sz="1800" dirty="0" smtClean="0"/>
              <a:t>, NV-Heaps, Atlas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Ongoing work on persistent memory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Q/A and brainstorming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Tutorial time: 9am -12pm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Break from 10:00 -10:30 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CLFLUSHOPT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Provides unordered version of CLFLUSH</a:t>
            </a:r>
          </a:p>
          <a:p>
            <a:r>
              <a:rPr lang="en-US" sz="2000" dirty="0"/>
              <a:t>Supports efficient cache flushing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40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6075639"/>
            <a:ext cx="5715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2106" y="4942820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data[1]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5476220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valid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4986871"/>
            <a:ext cx="3048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4986871"/>
            <a:ext cx="17526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CLFLUSHOPT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71577" y="5480685"/>
            <a:ext cx="304800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4600" y="4409420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data[0]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4453471"/>
            <a:ext cx="3048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95799" y="4453471"/>
            <a:ext cx="1734223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CLFLUSHOPT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715423" y="4257019"/>
            <a:ext cx="5715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97286" y="4180819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93729" y="3124200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data[1]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4600" y="3657600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valid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8400" y="3168251"/>
            <a:ext cx="3048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05600" y="3168251"/>
            <a:ext cx="14478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CLFLUSH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3400" y="3662065"/>
            <a:ext cx="304800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96223" y="2590800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data[0]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0223" y="2634851"/>
            <a:ext cx="3048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77422" y="2634851"/>
            <a:ext cx="1770977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CLFLUSH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10601" y="6009619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5933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CLWB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Write backs modified data of a </a:t>
            </a:r>
            <a:r>
              <a:rPr lang="en-US" sz="2000" dirty="0" err="1"/>
              <a:t>cacheline</a:t>
            </a:r>
            <a:endParaRPr lang="en-US" sz="2000" dirty="0"/>
          </a:p>
          <a:p>
            <a:r>
              <a:rPr lang="en-US" sz="2000" b="1" dirty="0"/>
              <a:t>Does not </a:t>
            </a:r>
            <a:r>
              <a:rPr lang="en-US" sz="2000" dirty="0"/>
              <a:t>invalidate the line from the cache</a:t>
            </a:r>
          </a:p>
          <a:p>
            <a:pPr lvl="1"/>
            <a:r>
              <a:rPr lang="en-US" sz="1800" dirty="0"/>
              <a:t>Marks the line as non-modified</a:t>
            </a:r>
          </a:p>
          <a:p>
            <a:pPr lvl="1"/>
            <a:endParaRPr lang="en-US" sz="1800" dirty="0"/>
          </a:p>
          <a:p>
            <a:r>
              <a:rPr lang="en-US" sz="2000" u="sng" dirty="0"/>
              <a:t>Note</a:t>
            </a:r>
            <a:r>
              <a:rPr lang="en-US" sz="2000" dirty="0"/>
              <a:t>: Following examples use CLWB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PCOMMIT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Commits data writes queued in the memory subsystem to NVM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070080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STORE data[0] = 0xFOOD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STORE data[1] = 0xBEEF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CLWB data[0]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CLWB data[1]</a:t>
            </a: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SFENCE // orders subsequent PCOMMIT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PCOMMIT // commits data[0], data[1]</a:t>
            </a:r>
          </a:p>
          <a:p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SFENCE // orders subsequent stores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STORE valid = 1</a:t>
            </a:r>
          </a:p>
          <a:p>
            <a:endParaRPr lang="en-US" sz="24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5334000"/>
            <a:ext cx="3965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PCOMMITs execute serially</a:t>
            </a:r>
          </a:p>
        </p:txBody>
      </p:sp>
    </p:spTree>
    <p:extLst>
      <p:ext uri="{BB962C8B-B14F-4D97-AF65-F5344CB8AC3E}">
        <p14:creationId xmlns:p14="http://schemas.microsoft.com/office/powerpoint/2010/main" val="29209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Copy on write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2700" y="1600200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6100" y="2291443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2291443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3086100" y="1981201"/>
            <a:ext cx="419100" cy="310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2400300" y="1981201"/>
            <a:ext cx="419100" cy="310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2700" y="3048000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endCxn id="11" idx="0"/>
          </p:cNvCxnSpPr>
          <p:nvPr/>
        </p:nvCxnSpPr>
        <p:spPr>
          <a:xfrm flipH="1">
            <a:off x="2971800" y="2672444"/>
            <a:ext cx="323850" cy="375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73931" y="2672444"/>
            <a:ext cx="419099" cy="375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57600" y="3057525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8942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Copy on write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44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52700" y="16002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6100" y="2291443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81200" y="2291443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endCxn id="16" idx="0"/>
          </p:cNvCxnSpPr>
          <p:nvPr/>
        </p:nvCxnSpPr>
        <p:spPr>
          <a:xfrm>
            <a:off x="3086100" y="1981201"/>
            <a:ext cx="419100" cy="31024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7" idx="0"/>
          </p:cNvCxnSpPr>
          <p:nvPr/>
        </p:nvCxnSpPr>
        <p:spPr>
          <a:xfrm flipH="1">
            <a:off x="2400300" y="1981201"/>
            <a:ext cx="419100" cy="31024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52700" y="3048000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>
          <a:xfrm flipH="1">
            <a:off x="2971800" y="2672444"/>
            <a:ext cx="323850" cy="37555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73931" y="2672444"/>
            <a:ext cx="419099" cy="37555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283529" y="2286000"/>
            <a:ext cx="838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Z’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50129" y="1600200"/>
            <a:ext cx="838200" cy="381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R’</a:t>
            </a:r>
          </a:p>
        </p:txBody>
      </p:sp>
      <p:cxnSp>
        <p:nvCxnSpPr>
          <p:cNvPr id="25" name="Straight Arrow Connector 24"/>
          <p:cNvCxnSpPr>
            <a:endCxn id="23" idx="0"/>
          </p:cNvCxnSpPr>
          <p:nvPr/>
        </p:nvCxnSpPr>
        <p:spPr>
          <a:xfrm>
            <a:off x="4283529" y="1981200"/>
            <a:ext cx="4191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0"/>
          </p:cNvCxnSpPr>
          <p:nvPr/>
        </p:nvCxnSpPr>
        <p:spPr>
          <a:xfrm flipH="1">
            <a:off x="2400300" y="1981201"/>
            <a:ext cx="1578430" cy="3102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982685" y="2667000"/>
            <a:ext cx="1510394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93129" y="2667000"/>
            <a:ext cx="4191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543800" y="2275344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Y’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</a:t>
            </a:r>
            <a:endParaRPr lang="en-US" sz="24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CLWB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Y’</a:t>
            </a:r>
            <a:endParaRPr lang="en-US" sz="24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CLWB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PCOMMIT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  <a:endParaRPr lang="en-US" sz="24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CLWB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093029" y="3048000"/>
            <a:ext cx="0" cy="381000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57600" y="3057525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76800" y="3057525"/>
            <a:ext cx="838200" cy="381000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Y’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43800" y="15240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update(Y)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Copy on write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45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552700" y="16002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86100" y="2291443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81200" y="2291443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endCxn id="34" idx="0"/>
          </p:cNvCxnSpPr>
          <p:nvPr/>
        </p:nvCxnSpPr>
        <p:spPr>
          <a:xfrm>
            <a:off x="3086100" y="1981201"/>
            <a:ext cx="419100" cy="31024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5" idx="0"/>
          </p:cNvCxnSpPr>
          <p:nvPr/>
        </p:nvCxnSpPr>
        <p:spPr>
          <a:xfrm flipH="1">
            <a:off x="2400300" y="1981201"/>
            <a:ext cx="419100" cy="31024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552700" y="30480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39" name="Straight Arrow Connector 38"/>
          <p:cNvCxnSpPr>
            <a:endCxn id="38" idx="0"/>
          </p:cNvCxnSpPr>
          <p:nvPr/>
        </p:nvCxnSpPr>
        <p:spPr>
          <a:xfrm flipH="1">
            <a:off x="2971800" y="2672444"/>
            <a:ext cx="323850" cy="37555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673931" y="2672444"/>
            <a:ext cx="419099" cy="37555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283529" y="2286000"/>
            <a:ext cx="838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Z’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50129" y="1600200"/>
            <a:ext cx="838200" cy="381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R’</a:t>
            </a:r>
          </a:p>
        </p:txBody>
      </p:sp>
      <p:cxnSp>
        <p:nvCxnSpPr>
          <p:cNvPr id="43" name="Straight Arrow Connector 42"/>
          <p:cNvCxnSpPr>
            <a:endCxn id="41" idx="0"/>
          </p:cNvCxnSpPr>
          <p:nvPr/>
        </p:nvCxnSpPr>
        <p:spPr>
          <a:xfrm>
            <a:off x="4283529" y="1981200"/>
            <a:ext cx="419100" cy="30480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5" idx="0"/>
          </p:cNvCxnSpPr>
          <p:nvPr/>
        </p:nvCxnSpPr>
        <p:spPr>
          <a:xfrm flipH="1">
            <a:off x="2400300" y="1981201"/>
            <a:ext cx="1578430" cy="31024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82685" y="2667000"/>
            <a:ext cx="1510394" cy="38100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43800" y="2438400"/>
            <a:ext cx="3733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Y’</a:t>
            </a:r>
          </a:p>
          <a:p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</a:t>
            </a:r>
            <a:endParaRPr lang="en-US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CLWB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Y’</a:t>
            </a:r>
            <a:endParaRPr lang="en-US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CLWB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PCOMMIT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CLWB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PCOMMIT</a:t>
            </a:r>
          </a:p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X’</a:t>
            </a:r>
          </a:p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Z’’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CLWB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X’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CLWB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Z’’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PCOMMIT</a:t>
            </a:r>
          </a:p>
          <a:p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  <a:endParaRPr lang="en-US" b="1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CLWB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4093029" y="3048000"/>
            <a:ext cx="0" cy="381000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657600" y="3057525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86400" y="2286000"/>
            <a:ext cx="8382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Z’’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953000" y="1600200"/>
            <a:ext cx="838200" cy="381000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R’’</a:t>
            </a:r>
          </a:p>
        </p:txBody>
      </p:sp>
      <p:cxnSp>
        <p:nvCxnSpPr>
          <p:cNvPr id="51" name="Straight Arrow Connector 50"/>
          <p:cNvCxnSpPr>
            <a:endCxn id="49" idx="0"/>
          </p:cNvCxnSpPr>
          <p:nvPr/>
        </p:nvCxnSpPr>
        <p:spPr>
          <a:xfrm>
            <a:off x="5486400" y="1981200"/>
            <a:ext cx="4191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096000" y="2667000"/>
            <a:ext cx="4191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552700" y="3657600"/>
            <a:ext cx="838200" cy="3810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X’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096000" y="3048000"/>
            <a:ext cx="838200" cy="381000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Y’</a:t>
            </a:r>
          </a:p>
        </p:txBody>
      </p:sp>
      <p:cxnSp>
        <p:nvCxnSpPr>
          <p:cNvPr id="55" name="Straight Arrow Connector 54"/>
          <p:cNvCxnSpPr>
            <a:endCxn id="53" idx="0"/>
          </p:cNvCxnSpPr>
          <p:nvPr/>
        </p:nvCxnSpPr>
        <p:spPr>
          <a:xfrm flipH="1">
            <a:off x="2971801" y="2672444"/>
            <a:ext cx="2743201" cy="9851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400301" y="1981200"/>
            <a:ext cx="2721428" cy="338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543800" y="15240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update(Y)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pdate(X)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Copy on write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46</a:t>
            </a:fld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285999" y="5943600"/>
            <a:ext cx="82296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600201" y="2981981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05400" y="3026032"/>
            <a:ext cx="713014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CLWB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00201" y="1905001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Y’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14602" y="1949052"/>
            <a:ext cx="685799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CLWB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05200" y="2253852"/>
            <a:ext cx="12192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PCOMMIT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867400" y="3026032"/>
            <a:ext cx="1219200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PCOMMIT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525001" y="58674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00201" y="2438401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09801" y="1949052"/>
            <a:ext cx="239485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362201" y="2482452"/>
            <a:ext cx="239485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800600" y="3026738"/>
            <a:ext cx="239485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65" name="Left Brace 64"/>
          <p:cNvSpPr/>
          <p:nvPr/>
        </p:nvSpPr>
        <p:spPr>
          <a:xfrm rot="16200000">
            <a:off x="4073599" y="2257209"/>
            <a:ext cx="82406" cy="121920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733801" y="286768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stall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970716" y="5420380"/>
            <a:ext cx="4599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PCOMMITs execute serially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>
            <a:endCxn id="66" idx="2"/>
          </p:cNvCxnSpPr>
          <p:nvPr/>
        </p:nvCxnSpPr>
        <p:spPr>
          <a:xfrm flipH="1" flipV="1">
            <a:off x="4145934" y="3390902"/>
            <a:ext cx="654667" cy="20294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81" idx="2"/>
          </p:cNvCxnSpPr>
          <p:nvPr/>
        </p:nvCxnSpPr>
        <p:spPr>
          <a:xfrm flipV="1">
            <a:off x="6019800" y="4146697"/>
            <a:ext cx="488332" cy="13397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600201" y="4567536"/>
            <a:ext cx="694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R’’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600201" y="3490556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X’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600201" y="4023956"/>
            <a:ext cx="694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Z’’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67002" y="2482452"/>
            <a:ext cx="685799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CLWB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391402" y="3581401"/>
            <a:ext cx="685799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CLWB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086601" y="3581401"/>
            <a:ext cx="239485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239001" y="4114801"/>
            <a:ext cx="239485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543802" y="4114801"/>
            <a:ext cx="685799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CLWB</a:t>
            </a:r>
          </a:p>
        </p:txBody>
      </p:sp>
      <p:sp>
        <p:nvSpPr>
          <p:cNvPr id="78" name="Rectangle 77"/>
          <p:cNvSpPr/>
          <p:nvPr/>
        </p:nvSpPr>
        <p:spPr>
          <a:xfrm>
            <a:off x="9802586" y="4648201"/>
            <a:ext cx="713014" cy="41314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CLWB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497786" y="4648907"/>
            <a:ext cx="239485" cy="41314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80" name="Left Brace 79"/>
          <p:cNvSpPr/>
          <p:nvPr/>
        </p:nvSpPr>
        <p:spPr>
          <a:xfrm rot="16200000">
            <a:off x="6435798" y="3013004"/>
            <a:ext cx="82406" cy="121920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096000" y="3623477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stall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305797" y="3810001"/>
            <a:ext cx="12192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PCOMMIT</a:t>
            </a:r>
          </a:p>
        </p:txBody>
      </p:sp>
      <p:sp>
        <p:nvSpPr>
          <p:cNvPr id="83" name="Left Brace 82"/>
          <p:cNvSpPr/>
          <p:nvPr/>
        </p:nvSpPr>
        <p:spPr>
          <a:xfrm rot="16200000">
            <a:off x="8874196" y="3813358"/>
            <a:ext cx="82406" cy="121920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8534398" y="4423831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stall</a:t>
            </a:r>
          </a:p>
        </p:txBody>
      </p:sp>
      <p:cxnSp>
        <p:nvCxnSpPr>
          <p:cNvPr id="85" name="Straight Arrow Connector 84"/>
          <p:cNvCxnSpPr>
            <a:endCxn id="84" idx="1"/>
          </p:cNvCxnSpPr>
          <p:nvPr/>
        </p:nvCxnSpPr>
        <p:spPr>
          <a:xfrm flipV="1">
            <a:off x="6508132" y="4685441"/>
            <a:ext cx="2026266" cy="8771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9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BPFS Epoch barriers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Barriers separate execution into epochs: </a:t>
            </a:r>
            <a:r>
              <a:rPr lang="en-US" dirty="0" smtClean="0"/>
              <a:t>sequence </a:t>
            </a:r>
            <a:r>
              <a:rPr lang="en-US" dirty="0"/>
              <a:t>of writes to NVM from the same thread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2720876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…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EPOCH_BARRIER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…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EPOCH_BARRIER</a:t>
            </a:r>
          </a:p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281940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Epoch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374398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Epoch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00400" y="2819400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24200" y="2819400"/>
            <a:ext cx="152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124200" y="3429000"/>
            <a:ext cx="152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3886200"/>
            <a:ext cx="0" cy="3048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124200" y="38862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24200" y="41910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7400" y="442978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Epoch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400" y="4572000"/>
            <a:ext cx="0" cy="30480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24200" y="4572000"/>
            <a:ext cx="152400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Line Callout 1 17"/>
          <p:cNvSpPr/>
          <p:nvPr/>
        </p:nvSpPr>
        <p:spPr>
          <a:xfrm>
            <a:off x="6400800" y="2438400"/>
            <a:ext cx="3810000" cy="762000"/>
          </a:xfrm>
          <a:prstGeom prst="borderCallout1">
            <a:avLst>
              <a:gd name="adj1" fmla="val 11607"/>
              <a:gd name="adj2" fmla="val -3833"/>
              <a:gd name="adj3" fmla="val 91206"/>
              <a:gd name="adj4" fmla="val -43766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Writes within </a:t>
            </a:r>
            <a:r>
              <a:rPr lang="en-US" sz="2400" b="1" dirty="0">
                <a:solidFill>
                  <a:schemeClr val="tx1"/>
                </a:solidFill>
              </a:rPr>
              <a:t>same</a:t>
            </a:r>
            <a:r>
              <a:rPr lang="en-US" sz="2400" dirty="0">
                <a:solidFill>
                  <a:schemeClr val="tx1"/>
                </a:solidFill>
              </a:rPr>
              <a:t> epoch are </a:t>
            </a:r>
            <a:r>
              <a:rPr lang="en-US" sz="2400" b="1" dirty="0">
                <a:solidFill>
                  <a:schemeClr val="tx1"/>
                </a:solidFill>
              </a:rPr>
              <a:t>unordered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5219700" y="4953000"/>
            <a:ext cx="5372100" cy="914400"/>
          </a:xfrm>
          <a:prstGeom prst="borderCallout1">
            <a:avLst>
              <a:gd name="adj1" fmla="val 11607"/>
              <a:gd name="adj2" fmla="val -3833"/>
              <a:gd name="adj3" fmla="val -27398"/>
              <a:gd name="adj4" fmla="val -16070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 younger write is issued to NVM </a:t>
            </a:r>
            <a:r>
              <a:rPr lang="en-US" sz="2400" b="1" dirty="0">
                <a:solidFill>
                  <a:schemeClr val="tx1"/>
                </a:solidFill>
              </a:rPr>
              <a:t>only after all previous</a:t>
            </a:r>
            <a:r>
              <a:rPr lang="en-US" sz="2400" dirty="0">
                <a:solidFill>
                  <a:schemeClr val="tx1"/>
                </a:solidFill>
              </a:rPr>
              <a:t> epochs commit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Copy on write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2700" y="16002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6100" y="2291443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2291443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3086100" y="1981201"/>
            <a:ext cx="419100" cy="31024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2400300" y="1981201"/>
            <a:ext cx="419100" cy="31024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2700" y="3048000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endCxn id="11" idx="0"/>
          </p:cNvCxnSpPr>
          <p:nvPr/>
        </p:nvCxnSpPr>
        <p:spPr>
          <a:xfrm flipH="1">
            <a:off x="2971800" y="2672444"/>
            <a:ext cx="323850" cy="37555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73931" y="2672444"/>
            <a:ext cx="419099" cy="37555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83529" y="2286000"/>
            <a:ext cx="838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50129" y="1600200"/>
            <a:ext cx="838200" cy="381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R’</a:t>
            </a:r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>
            <a:off x="4283529" y="1981200"/>
            <a:ext cx="4191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 flipH="1">
            <a:off x="2400300" y="1981201"/>
            <a:ext cx="1578430" cy="3102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82685" y="2667000"/>
            <a:ext cx="1510394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93129" y="2667000"/>
            <a:ext cx="4191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543800" y="21336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Y’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</a:t>
            </a:r>
            <a:endParaRPr lang="en-US" sz="24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EPOCH_BARRIER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  <a:endParaRPr lang="en-US" sz="24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093029" y="3048000"/>
            <a:ext cx="0" cy="381000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657600" y="3057525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76800" y="3057525"/>
            <a:ext cx="838200" cy="381000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36458" y="228600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Epoch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36458" y="321058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Epoch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207858" y="2286000"/>
            <a:ext cx="0" cy="60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131658" y="2286000"/>
            <a:ext cx="152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131658" y="2895600"/>
            <a:ext cx="152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07858" y="3352800"/>
            <a:ext cx="0" cy="3048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131658" y="33528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131658" y="36576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43800" y="15240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update(Y)</a:t>
            </a:r>
          </a:p>
        </p:txBody>
      </p:sp>
    </p:spTree>
    <p:extLst>
      <p:ext uri="{BB962C8B-B14F-4D97-AF65-F5344CB8AC3E}">
        <p14:creationId xmlns:p14="http://schemas.microsoft.com/office/powerpoint/2010/main" val="33671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Copy on write -- Failure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2700" y="1600200"/>
            <a:ext cx="838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6100" y="2291443"/>
            <a:ext cx="838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2291443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3086100" y="1981201"/>
            <a:ext cx="419100" cy="31024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2400300" y="1981201"/>
            <a:ext cx="419100" cy="31024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2700" y="3048000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3929" y="3048000"/>
            <a:ext cx="838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2971800" y="2672444"/>
            <a:ext cx="323850" cy="37555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3673931" y="2672444"/>
            <a:ext cx="419099" cy="37555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93129" y="3048000"/>
            <a:ext cx="838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</a:t>
            </a:r>
            <a:r>
              <a:rPr lang="en-US" sz="2400"/>
              <a:t>’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283529" y="2286000"/>
            <a:ext cx="838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Z’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0129" y="1600200"/>
            <a:ext cx="838200" cy="381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R’</a:t>
            </a:r>
          </a:p>
        </p:txBody>
      </p:sp>
      <p:cxnSp>
        <p:nvCxnSpPr>
          <p:cNvPr id="18" name="Straight Arrow Connector 17"/>
          <p:cNvCxnSpPr>
            <a:endCxn id="16" idx="0"/>
          </p:cNvCxnSpPr>
          <p:nvPr/>
        </p:nvCxnSpPr>
        <p:spPr>
          <a:xfrm>
            <a:off x="4283529" y="1981200"/>
            <a:ext cx="4191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2400300" y="1981201"/>
            <a:ext cx="1578430" cy="3102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82685" y="2667000"/>
            <a:ext cx="1510394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0"/>
          </p:cNvCxnSpPr>
          <p:nvPr/>
        </p:nvCxnSpPr>
        <p:spPr>
          <a:xfrm>
            <a:off x="4893129" y="2667000"/>
            <a:ext cx="4191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53200" y="1524001"/>
            <a:ext cx="373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Y’</a:t>
            </a:r>
            <a:endParaRPr lang="en-US" sz="24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EPOCH_BARRIER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R’</a:t>
            </a:r>
          </a:p>
          <a:p>
            <a:endParaRPr lang="en-US" sz="24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4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WRITEBACK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X’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WRITEBACK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Y’</a:t>
            </a:r>
          </a:p>
          <a:p>
            <a:endParaRPr lang="en-US" sz="24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400" b="1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400" b="1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WRITEBACK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8800" y="1417638"/>
            <a:ext cx="4191000" cy="25447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45844" y="350520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L1/L2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28800" y="4191000"/>
            <a:ext cx="4191000" cy="254476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145844" y="6278563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NVM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52700" y="4419600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86100" y="5110843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81200" y="5110843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28" idx="0"/>
          </p:cNvCxnSpPr>
          <p:nvPr/>
        </p:nvCxnSpPr>
        <p:spPr>
          <a:xfrm>
            <a:off x="3086100" y="4800601"/>
            <a:ext cx="419100" cy="310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9" idx="0"/>
          </p:cNvCxnSpPr>
          <p:nvPr/>
        </p:nvCxnSpPr>
        <p:spPr>
          <a:xfrm flipH="1">
            <a:off x="2400300" y="4800601"/>
            <a:ext cx="419100" cy="310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552700" y="5867400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73929" y="5867400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34" name="Straight Arrow Connector 33"/>
          <p:cNvCxnSpPr>
            <a:endCxn id="32" idx="0"/>
          </p:cNvCxnSpPr>
          <p:nvPr/>
        </p:nvCxnSpPr>
        <p:spPr>
          <a:xfrm flipH="1">
            <a:off x="2971800" y="5491844"/>
            <a:ext cx="323850" cy="375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3" idx="0"/>
          </p:cNvCxnSpPr>
          <p:nvPr/>
        </p:nvCxnSpPr>
        <p:spPr>
          <a:xfrm>
            <a:off x="3673931" y="5491844"/>
            <a:ext cx="419099" cy="375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893129" y="5867400"/>
            <a:ext cx="838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X’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83529" y="5105400"/>
            <a:ext cx="838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Y’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982685" y="5486400"/>
            <a:ext cx="1510394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6" idx="0"/>
          </p:cNvCxnSpPr>
          <p:nvPr/>
        </p:nvCxnSpPr>
        <p:spPr>
          <a:xfrm>
            <a:off x="4893129" y="5486400"/>
            <a:ext cx="4191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ightning Bolt 39"/>
          <p:cNvSpPr/>
          <p:nvPr/>
        </p:nvSpPr>
        <p:spPr bwMode="auto">
          <a:xfrm>
            <a:off x="7124700" y="4835128"/>
            <a:ext cx="1714500" cy="1443930"/>
          </a:xfrm>
          <a:prstGeom prst="lightningBol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19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Our goal is to foster a discussion around persistent memory…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… ask questions, give suggestions, and let’s brainstorm on interesting ideas 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Copy on write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50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2700" y="16002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6100" y="2291443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2291443"/>
            <a:ext cx="8382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>
          <a:xfrm>
            <a:off x="3086100" y="1981201"/>
            <a:ext cx="419100" cy="31024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2400300" y="1981201"/>
            <a:ext cx="419100" cy="31024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52700" y="30480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endCxn id="11" idx="0"/>
          </p:cNvCxnSpPr>
          <p:nvPr/>
        </p:nvCxnSpPr>
        <p:spPr>
          <a:xfrm flipH="1">
            <a:off x="2971800" y="2672444"/>
            <a:ext cx="323850" cy="37555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73931" y="2672444"/>
            <a:ext cx="419099" cy="37555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283529" y="2286000"/>
            <a:ext cx="838200" cy="38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Z’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50129" y="1600200"/>
            <a:ext cx="838200" cy="381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R’</a:t>
            </a:r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>
            <a:off x="4283529" y="1981200"/>
            <a:ext cx="419100" cy="30480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 flipH="1">
            <a:off x="2400300" y="1981201"/>
            <a:ext cx="1578430" cy="310243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82685" y="2667000"/>
            <a:ext cx="1510394" cy="38100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543800" y="2603480"/>
            <a:ext cx="243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Y’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</a:t>
            </a:r>
            <a:endParaRPr lang="en-US" sz="2400" b="1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EPOCH_BARRIER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EPOCH_BARRIER</a:t>
            </a:r>
          </a:p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X’</a:t>
            </a:r>
          </a:p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Z’’</a:t>
            </a:r>
            <a:endParaRPr lang="en-US" sz="2400" b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EPOCH_BARRIER</a:t>
            </a:r>
          </a:p>
          <a:p>
            <a:r>
              <a:rPr lang="en-US" sz="24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STORE </a:t>
            </a: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  <a:endParaRPr lang="en-US" sz="2400" b="1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093029" y="3048000"/>
            <a:ext cx="0" cy="381000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657600" y="3057525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86400" y="2286000"/>
            <a:ext cx="838200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Z’’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53000" y="1600200"/>
            <a:ext cx="838200" cy="381000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R’’</a:t>
            </a:r>
          </a:p>
        </p:txBody>
      </p:sp>
      <p:cxnSp>
        <p:nvCxnSpPr>
          <p:cNvPr id="24" name="Straight Arrow Connector 23"/>
          <p:cNvCxnSpPr>
            <a:endCxn id="22" idx="0"/>
          </p:cNvCxnSpPr>
          <p:nvPr/>
        </p:nvCxnSpPr>
        <p:spPr>
          <a:xfrm>
            <a:off x="5486400" y="1981200"/>
            <a:ext cx="4191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96000" y="2667000"/>
            <a:ext cx="4191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52700" y="3657600"/>
            <a:ext cx="838200" cy="381000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X’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0" y="3048000"/>
            <a:ext cx="838200" cy="381000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Y’</a:t>
            </a:r>
          </a:p>
        </p:txBody>
      </p:sp>
      <p:cxnSp>
        <p:nvCxnSpPr>
          <p:cNvPr id="28" name="Straight Arrow Connector 27"/>
          <p:cNvCxnSpPr>
            <a:endCxn id="26" idx="0"/>
          </p:cNvCxnSpPr>
          <p:nvPr/>
        </p:nvCxnSpPr>
        <p:spPr>
          <a:xfrm flipH="1">
            <a:off x="2971801" y="2672444"/>
            <a:ext cx="2743201" cy="98515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400301" y="1981200"/>
            <a:ext cx="2721428" cy="338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43800" y="15240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update(Y)</a:t>
            </a:r>
          </a:p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u</a:t>
            </a:r>
            <a:r>
              <a:rPr lang="en-US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pdate(X)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PCOMMIT/CLWB VS Epochs </a:t>
            </a:r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0" y="374398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5191781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294" y="5725181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X’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399" y="5236538"/>
            <a:ext cx="1295400" cy="4131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WRITEBACK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799" y="5729646"/>
            <a:ext cx="1295400" cy="4131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WRITEBACK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4114801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X’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399" y="4158852"/>
            <a:ext cx="1219200" cy="4131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WRITEBACK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625858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7800" y="4648201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799" y="4692252"/>
            <a:ext cx="1295400" cy="4131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WRITEBACK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4158852"/>
            <a:ext cx="239485" cy="4131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0" y="4692252"/>
            <a:ext cx="239485" cy="4131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8400" y="5236538"/>
            <a:ext cx="239485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0800" y="5726394"/>
            <a:ext cx="239485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62399" y="4419602"/>
            <a:ext cx="8382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093029" y="4648200"/>
            <a:ext cx="707570" cy="272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876800" y="4784525"/>
            <a:ext cx="1001485" cy="325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259285" y="4784525"/>
            <a:ext cx="370115" cy="8689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29200" y="4277380"/>
            <a:ext cx="5505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Commits happen asynchronously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1371600"/>
            <a:ext cx="530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Commits happen synchronously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675415" y="1905000"/>
            <a:ext cx="1191985" cy="240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48399" y="1894821"/>
            <a:ext cx="195943" cy="676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47800" y="2645032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R’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52999" y="2689083"/>
            <a:ext cx="713014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CLWB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7800" y="1568052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Y’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1" y="1612103"/>
            <a:ext cx="685799" cy="4131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CLWB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52799" y="1916903"/>
            <a:ext cx="1219200" cy="4131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PCOMMIT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14999" y="2689083"/>
            <a:ext cx="1219200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PCOMMIT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47800" y="2101452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Z’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7400" y="1612103"/>
            <a:ext cx="239485" cy="4131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09800" y="2145503"/>
            <a:ext cx="239485" cy="4131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48199" y="2689789"/>
            <a:ext cx="239485" cy="413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38" name="Left Brace 37"/>
          <p:cNvSpPr/>
          <p:nvPr/>
        </p:nvSpPr>
        <p:spPr>
          <a:xfrm rot="16200000">
            <a:off x="3921198" y="1920260"/>
            <a:ext cx="82406" cy="121920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581400" y="2530733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stall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47800" y="3153607"/>
            <a:ext cx="52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X’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14601" y="2145503"/>
            <a:ext cx="685799" cy="4131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CLWB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239001" y="3244452"/>
            <a:ext cx="685799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CLWB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34200" y="3244452"/>
            <a:ext cx="239485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ST</a:t>
            </a:r>
          </a:p>
        </p:txBody>
      </p:sp>
      <p:sp>
        <p:nvSpPr>
          <p:cNvPr id="44" name="Left Brace 43"/>
          <p:cNvSpPr/>
          <p:nvPr/>
        </p:nvSpPr>
        <p:spPr>
          <a:xfrm rot="16200000">
            <a:off x="6283397" y="2676055"/>
            <a:ext cx="82406" cy="121920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981198" y="3733800"/>
            <a:ext cx="82296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81197" y="6248400"/>
            <a:ext cx="822960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43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1760220"/>
          <a:ext cx="9220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600200"/>
                <a:gridCol w="4267200"/>
              </a:tblGrid>
              <a:tr h="6477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Ordering</a:t>
                      </a:r>
                      <a:r>
                        <a:rPr lang="en-US" sz="2800" baseline="0" dirty="0" smtClean="0"/>
                        <a:t> p</a:t>
                      </a:r>
                      <a:r>
                        <a:rPr lang="en-US" sz="2800" dirty="0" smtClean="0"/>
                        <a:t>rimitive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Persists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Commits</a:t>
                      </a:r>
                      <a:endParaRPr lang="en-US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CLFLUSH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Serial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N/A</a:t>
                      </a:r>
                      <a:endParaRPr lang="en-US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PCOMMIT/CLWB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Parallel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Synchronous</a:t>
                      </a:r>
                      <a:endParaRPr lang="en-US" sz="2800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Epochs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Parallel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Asynchronous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8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Module 1: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Introduction to persistent memory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Prior work on persistent programming model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Module 2: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Persistency models and hardware characteristics </a:t>
            </a:r>
          </a:p>
          <a:p>
            <a:r>
              <a:rPr lang="en-US" sz="2000" b="1" dirty="0" smtClean="0">
                <a:solidFill>
                  <a:srgbClr val="01A982"/>
                </a:solidFill>
              </a:rPr>
              <a:t>Module 3: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/>
              <a:t>Programming models for persistent memory: </a:t>
            </a:r>
            <a:r>
              <a:rPr lang="en-US" sz="1800" b="1" dirty="0" err="1" smtClean="0"/>
              <a:t>Mnemosysne</a:t>
            </a:r>
            <a:r>
              <a:rPr lang="en-US" sz="1800" b="1" dirty="0" smtClean="0"/>
              <a:t>, NV-Heaps, Atlas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Ongoing work on persistent memory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Q/A and brainstorming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Tutorial time: 9am -12pm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Break from 10:00 -10:30 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programming models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Mnemosyne and NV-Heaps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Separate </a:t>
            </a:r>
            <a:r>
              <a:rPr lang="en-US" sz="2000" dirty="0"/>
              <a:t>object and persistent formats</a:t>
            </a:r>
          </a:p>
          <a:p>
            <a:r>
              <a:rPr lang="en-US" sz="2000" dirty="0"/>
              <a:t>Translation code</a:t>
            </a:r>
          </a:p>
          <a:p>
            <a:r>
              <a:rPr lang="en-US" sz="2000" dirty="0"/>
              <a:t>Programmability and performance </a:t>
            </a:r>
            <a:r>
              <a:rPr lang="en-US" sz="2000" dirty="0" smtClean="0"/>
              <a:t>issues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approach to durability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79132" y="1553084"/>
            <a:ext cx="2231620" cy="257335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In-memory objects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7182342" y="1553084"/>
            <a:ext cx="1733059" cy="2573351"/>
          </a:xfrm>
          <a:prstGeom prst="flowChartMagneticDisk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File or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43186" y="2603583"/>
            <a:ext cx="1939156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21639" y="3142776"/>
            <a:ext cx="196070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43115" y="2173943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Serialize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73313" y="3149898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Deserialize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70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242920" y="2133600"/>
            <a:ext cx="1372184" cy="321733"/>
          </a:xfrm>
          <a:prstGeom prst="round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App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668944" y="2133600"/>
            <a:ext cx="1372184" cy="321733"/>
          </a:xfrm>
          <a:prstGeom prst="round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App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668944" y="2620268"/>
            <a:ext cx="2946160" cy="289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+mj-lt"/>
              </a:rPr>
              <a:t>System call interface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21400" y="4953000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Memory Bus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4702706" y="4941911"/>
            <a:ext cx="290546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 flipV="1">
            <a:off x="4367808" y="2530006"/>
            <a:ext cx="3600400" cy="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Persistent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CFEB2-53B4-4D86-855E-C65AA1521B00}" type="slidenum">
              <a:rPr lang="en-US" smtClean="0"/>
              <a:pPr/>
              <a:t>56</a:t>
            </a:fld>
            <a:endParaRPr lang="en-US"/>
          </a:p>
        </p:txBody>
      </p:sp>
      <p:cxnSp>
        <p:nvCxnSpPr>
          <p:cNvPr id="31" name="Curved Connector 30"/>
          <p:cNvCxnSpPr>
            <a:stCxn id="7" idx="1"/>
            <a:endCxn id="1026" idx="1"/>
          </p:cNvCxnSpPr>
          <p:nvPr/>
        </p:nvCxnSpPr>
        <p:spPr>
          <a:xfrm rot="10800000" flipH="1" flipV="1">
            <a:off x="4668944" y="2294466"/>
            <a:ext cx="741256" cy="3314171"/>
          </a:xfrm>
          <a:prstGeom prst="curvedConnector3">
            <a:avLst>
              <a:gd name="adj1" fmla="val -120212"/>
            </a:avLst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Challenge: consistency</a:t>
            </a:r>
            <a:endParaRPr lang="en-US" sz="2000" dirty="0"/>
          </a:p>
        </p:txBody>
      </p:sp>
      <p:pic>
        <p:nvPicPr>
          <p:cNvPr id="1026" name="Picture 2" descr="HPE 8GB NVDIMM Single Rank x4 DDR4-2133 Mod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9200"/>
            <a:ext cx="1542996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7400" y="3810000"/>
            <a:ext cx="1524000" cy="3236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Load/store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6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Mnemosyne in a nutshell: </a:t>
            </a:r>
            <a:br>
              <a:rPr lang="en-US" dirty="0"/>
            </a:br>
            <a:r>
              <a:rPr lang="en-US" dirty="0"/>
              <a:t>Persistent </a:t>
            </a:r>
            <a:r>
              <a:rPr lang="en-US" dirty="0" smtClean="0"/>
              <a:t>Regions </a:t>
            </a:r>
            <a:r>
              <a:rPr lang="en-US" dirty="0"/>
              <a:t>+ </a:t>
            </a:r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808"/>
            <a:ext cx="10969784" cy="4395191"/>
          </a:xfrm>
        </p:spPr>
        <p:txBody>
          <a:bodyPr/>
          <a:lstStyle/>
          <a:p>
            <a:r>
              <a:rPr lang="en-US" sz="2400" dirty="0"/>
              <a:t>Persistent address-space regions survive restart</a:t>
            </a:r>
          </a:p>
          <a:p>
            <a:pPr lvl="1"/>
            <a:r>
              <a:rPr lang="en-US" sz="2000" dirty="0"/>
              <a:t>Fine-grain and low-latency access</a:t>
            </a:r>
          </a:p>
          <a:p>
            <a:pPr lvl="1"/>
            <a:r>
              <a:rPr lang="en-US" sz="2000" dirty="0"/>
              <a:t>Flexible </a:t>
            </a:r>
            <a:r>
              <a:rPr lang="en-US" sz="2000" dirty="0" smtClean="0"/>
              <a:t>usage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34400" y="570079"/>
            <a:ext cx="2895600" cy="3753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[Volos et el, ASPLOS 2011]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995" y="1700808"/>
            <a:ext cx="222340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9" name="Rectangle 68"/>
          <p:cNvSpPr/>
          <p:nvPr/>
        </p:nvSpPr>
        <p:spPr bwMode="auto">
          <a:xfrm>
            <a:off x="1752600" y="1782688"/>
            <a:ext cx="8610600" cy="24384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981200" y="2011288"/>
            <a:ext cx="1522512" cy="19812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647728" y="2022264"/>
            <a:ext cx="3888432" cy="1981200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689304" y="2011288"/>
            <a:ext cx="854968" cy="19812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688288" y="2011288"/>
            <a:ext cx="1512168" cy="1981200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95600" y="627322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DRAM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924801" y="6273226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NVM</a:t>
            </a:r>
          </a:p>
        </p:txBody>
      </p:sp>
      <p:cxnSp>
        <p:nvCxnSpPr>
          <p:cNvPr id="76" name="Straight Connector 75"/>
          <p:cNvCxnSpPr>
            <a:stCxn id="70" idx="2"/>
          </p:cNvCxnSpPr>
          <p:nvPr/>
        </p:nvCxnSpPr>
        <p:spPr bwMode="auto">
          <a:xfrm>
            <a:off x="2742456" y="3992488"/>
            <a:ext cx="838944" cy="1676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77" name="Straight Connector 76"/>
          <p:cNvCxnSpPr>
            <a:stCxn id="73" idx="2"/>
          </p:cNvCxnSpPr>
          <p:nvPr/>
        </p:nvCxnSpPr>
        <p:spPr bwMode="auto">
          <a:xfrm flipH="1">
            <a:off x="8538592" y="3992488"/>
            <a:ext cx="905780" cy="1676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1828801" y="141658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 Space</a:t>
            </a: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638800"/>
            <a:ext cx="3028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638800"/>
            <a:ext cx="3028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" name="Group 80"/>
          <p:cNvGrpSpPr/>
          <p:nvPr/>
        </p:nvGrpSpPr>
        <p:grpSpPr>
          <a:xfrm>
            <a:off x="2135560" y="2156889"/>
            <a:ext cx="1240904" cy="1500711"/>
            <a:chOff x="611560" y="1680736"/>
            <a:chExt cx="1240904" cy="2723549"/>
          </a:xfrm>
        </p:grpSpPr>
        <p:sp>
          <p:nvSpPr>
            <p:cNvPr id="82" name="Oval 81"/>
            <p:cNvSpPr/>
            <p:nvPr/>
          </p:nvSpPr>
          <p:spPr bwMode="auto">
            <a:xfrm>
              <a:off x="916360" y="1680736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11560" y="2793504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1221160" y="2793504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85" name="Straight Arrow Connector 84"/>
            <p:cNvCxnSpPr>
              <a:stCxn id="82" idx="3"/>
              <a:endCxn id="83" idx="0"/>
            </p:cNvCxnSpPr>
            <p:nvPr/>
          </p:nvCxnSpPr>
          <p:spPr bwMode="auto">
            <a:xfrm flipH="1">
              <a:off x="763960" y="2234852"/>
              <a:ext cx="197037" cy="558653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2" idx="5"/>
              <a:endCxn id="84" idx="0"/>
            </p:cNvCxnSpPr>
            <p:nvPr/>
          </p:nvCxnSpPr>
          <p:spPr bwMode="auto">
            <a:xfrm>
              <a:off x="1176523" y="2234852"/>
              <a:ext cx="197037" cy="558653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7" name="Oval 86"/>
            <p:cNvSpPr/>
            <p:nvPr/>
          </p:nvSpPr>
          <p:spPr bwMode="auto">
            <a:xfrm>
              <a:off x="938064" y="3755097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1547664" y="3755097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89" name="Straight Arrow Connector 88"/>
            <p:cNvCxnSpPr>
              <a:stCxn id="84" idx="3"/>
              <a:endCxn id="87" idx="0"/>
            </p:cNvCxnSpPr>
            <p:nvPr/>
          </p:nvCxnSpPr>
          <p:spPr bwMode="auto">
            <a:xfrm flipH="1">
              <a:off x="1090464" y="3347620"/>
              <a:ext cx="175333" cy="407477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/>
            <p:cNvCxnSpPr>
              <a:stCxn id="84" idx="5"/>
              <a:endCxn id="88" idx="0"/>
            </p:cNvCxnSpPr>
            <p:nvPr/>
          </p:nvCxnSpPr>
          <p:spPr bwMode="auto">
            <a:xfrm>
              <a:off x="1481323" y="3347620"/>
              <a:ext cx="218741" cy="407477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1" name="Group 90"/>
          <p:cNvGrpSpPr/>
          <p:nvPr/>
        </p:nvGrpSpPr>
        <p:grpSpPr>
          <a:xfrm>
            <a:off x="4429952" y="2780928"/>
            <a:ext cx="2386128" cy="504056"/>
            <a:chOff x="2905952" y="2780928"/>
            <a:chExt cx="2386128" cy="504056"/>
          </a:xfrm>
        </p:grpSpPr>
        <p:grpSp>
          <p:nvGrpSpPr>
            <p:cNvPr id="92" name="Group 91"/>
            <p:cNvGrpSpPr/>
            <p:nvPr/>
          </p:nvGrpSpPr>
          <p:grpSpPr>
            <a:xfrm>
              <a:off x="2905952" y="2780928"/>
              <a:ext cx="600067" cy="504056"/>
              <a:chOff x="1115616" y="3140968"/>
              <a:chExt cx="1296144" cy="648072"/>
            </a:xfrm>
            <a:solidFill>
              <a:schemeClr val="bg1"/>
            </a:solidFill>
          </p:grpSpPr>
          <p:sp>
            <p:nvSpPr>
              <p:cNvPr id="105" name="Rectangle 104"/>
              <p:cNvSpPr/>
              <p:nvPr/>
            </p:nvSpPr>
            <p:spPr>
              <a:xfrm>
                <a:off x="1403648" y="3140968"/>
                <a:ext cx="720080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115616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123728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3" name="Straight Arrow Connector 92"/>
            <p:cNvCxnSpPr/>
            <p:nvPr/>
          </p:nvCxnSpPr>
          <p:spPr>
            <a:xfrm>
              <a:off x="3422665" y="2924944"/>
              <a:ext cx="40525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3794051" y="2780928"/>
              <a:ext cx="600067" cy="504056"/>
              <a:chOff x="1115616" y="3140968"/>
              <a:chExt cx="1296144" cy="648072"/>
            </a:xfrm>
            <a:solidFill>
              <a:schemeClr val="bg1"/>
            </a:solidFill>
          </p:grpSpPr>
          <p:sp>
            <p:nvSpPr>
              <p:cNvPr id="102" name="Rectangle 101"/>
              <p:cNvSpPr/>
              <p:nvPr/>
            </p:nvSpPr>
            <p:spPr>
              <a:xfrm>
                <a:off x="1403648" y="3140968"/>
                <a:ext cx="720080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115616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123728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5" name="Straight Arrow Connector 94"/>
            <p:cNvCxnSpPr/>
            <p:nvPr/>
          </p:nvCxnSpPr>
          <p:spPr>
            <a:xfrm flipH="1">
              <a:off x="3506020" y="3140968"/>
              <a:ext cx="36003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4692013" y="2780928"/>
              <a:ext cx="600067" cy="504056"/>
              <a:chOff x="1115616" y="3140968"/>
              <a:chExt cx="1296144" cy="648072"/>
            </a:xfrm>
            <a:solidFill>
              <a:schemeClr val="bg1"/>
            </a:solidFill>
          </p:grpSpPr>
          <p:sp>
            <p:nvSpPr>
              <p:cNvPr id="99" name="Rectangle 98"/>
              <p:cNvSpPr/>
              <p:nvPr/>
            </p:nvSpPr>
            <p:spPr>
              <a:xfrm>
                <a:off x="1403648" y="3140968"/>
                <a:ext cx="720080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115616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23728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>
              <a:off x="4303694" y="2924944"/>
              <a:ext cx="40525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4387049" y="3140968"/>
              <a:ext cx="36003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790326" y="2224127"/>
            <a:ext cx="601546" cy="1453595"/>
            <a:chOff x="611560" y="1802763"/>
            <a:chExt cx="601546" cy="2638039"/>
          </a:xfrm>
        </p:grpSpPr>
        <p:sp>
          <p:nvSpPr>
            <p:cNvPr id="109" name="Oval 108"/>
            <p:cNvSpPr/>
            <p:nvPr/>
          </p:nvSpPr>
          <p:spPr bwMode="auto">
            <a:xfrm>
              <a:off x="908306" y="1802763"/>
              <a:ext cx="304800" cy="649187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11560" y="2793504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111" name="Straight Arrow Connector 110"/>
            <p:cNvCxnSpPr>
              <a:stCxn id="109" idx="3"/>
              <a:endCxn id="110" idx="0"/>
            </p:cNvCxnSpPr>
            <p:nvPr/>
          </p:nvCxnSpPr>
          <p:spPr bwMode="auto">
            <a:xfrm flipH="1">
              <a:off x="763960" y="2356878"/>
              <a:ext cx="188983" cy="436626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2" name="Oval 111"/>
            <p:cNvSpPr/>
            <p:nvPr/>
          </p:nvSpPr>
          <p:spPr bwMode="auto">
            <a:xfrm>
              <a:off x="899922" y="3791615"/>
              <a:ext cx="304800" cy="649187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113" name="Straight Arrow Connector 112"/>
            <p:cNvCxnSpPr>
              <a:stCxn id="110" idx="5"/>
              <a:endCxn id="112" idx="0"/>
            </p:cNvCxnSpPr>
            <p:nvPr/>
          </p:nvCxnSpPr>
          <p:spPr bwMode="auto">
            <a:xfrm>
              <a:off x="871723" y="3347620"/>
              <a:ext cx="180599" cy="443995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4" name="Group 113"/>
          <p:cNvGrpSpPr/>
          <p:nvPr/>
        </p:nvGrpSpPr>
        <p:grpSpPr>
          <a:xfrm>
            <a:off x="8832469" y="2459360"/>
            <a:ext cx="1240904" cy="1251152"/>
            <a:chOff x="611560" y="2260104"/>
            <a:chExt cx="1240904" cy="2270636"/>
          </a:xfrm>
        </p:grpSpPr>
        <p:sp>
          <p:nvSpPr>
            <p:cNvPr id="115" name="Oval 114"/>
            <p:cNvSpPr/>
            <p:nvPr/>
          </p:nvSpPr>
          <p:spPr bwMode="auto">
            <a:xfrm>
              <a:off x="916360" y="2260104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611560" y="3094072"/>
              <a:ext cx="304800" cy="64918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1221160" y="3094072"/>
              <a:ext cx="304800" cy="64918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118" name="Straight Arrow Connector 117"/>
            <p:cNvCxnSpPr>
              <a:stCxn id="115" idx="3"/>
              <a:endCxn id="116" idx="0"/>
            </p:cNvCxnSpPr>
            <p:nvPr/>
          </p:nvCxnSpPr>
          <p:spPr bwMode="auto">
            <a:xfrm flipH="1">
              <a:off x="763960" y="2814221"/>
              <a:ext cx="197037" cy="279851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9" name="Straight Arrow Connector 118"/>
            <p:cNvCxnSpPr>
              <a:stCxn id="115" idx="5"/>
              <a:endCxn id="117" idx="0"/>
            </p:cNvCxnSpPr>
            <p:nvPr/>
          </p:nvCxnSpPr>
          <p:spPr bwMode="auto">
            <a:xfrm>
              <a:off x="1176523" y="2814221"/>
              <a:ext cx="197037" cy="279851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0" name="Oval 119"/>
            <p:cNvSpPr/>
            <p:nvPr/>
          </p:nvSpPr>
          <p:spPr bwMode="auto">
            <a:xfrm>
              <a:off x="938064" y="3881551"/>
              <a:ext cx="304800" cy="649187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1547664" y="3881551"/>
              <a:ext cx="304800" cy="64918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122" name="Straight Arrow Connector 121"/>
            <p:cNvCxnSpPr>
              <a:stCxn id="117" idx="3"/>
              <a:endCxn id="120" idx="0"/>
            </p:cNvCxnSpPr>
            <p:nvPr/>
          </p:nvCxnSpPr>
          <p:spPr bwMode="auto">
            <a:xfrm flipH="1">
              <a:off x="1090464" y="3648189"/>
              <a:ext cx="175333" cy="233363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3" name="Straight Arrow Connector 122"/>
            <p:cNvCxnSpPr>
              <a:stCxn id="117" idx="5"/>
              <a:endCxn id="121" idx="0"/>
            </p:cNvCxnSpPr>
            <p:nvPr/>
          </p:nvCxnSpPr>
          <p:spPr bwMode="auto">
            <a:xfrm>
              <a:off x="1481323" y="3648189"/>
              <a:ext cx="218741" cy="233363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4" name="Group 123"/>
          <p:cNvGrpSpPr/>
          <p:nvPr/>
        </p:nvGrpSpPr>
        <p:grpSpPr>
          <a:xfrm>
            <a:off x="3863752" y="2204865"/>
            <a:ext cx="1296144" cy="809021"/>
            <a:chOff x="2339752" y="2204864"/>
            <a:chExt cx="1296144" cy="809021"/>
          </a:xfrm>
        </p:grpSpPr>
        <p:sp>
          <p:nvSpPr>
            <p:cNvPr id="125" name="Rounded Rectangle 124"/>
            <p:cNvSpPr/>
            <p:nvPr/>
          </p:nvSpPr>
          <p:spPr>
            <a:xfrm>
              <a:off x="2339752" y="2204864"/>
              <a:ext cx="1296144" cy="360040"/>
            </a:xfrm>
            <a:prstGeom prst="round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000" b="1" dirty="0"/>
                <a:t>QUEUE</a:t>
              </a: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>
              <a:off x="2555776" y="3013885"/>
              <a:ext cx="360040" cy="0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2572709" y="2581837"/>
              <a:ext cx="0" cy="432048"/>
            </a:xfrm>
            <a:prstGeom prst="line">
              <a:avLst/>
            </a:prstGeom>
            <a:ln w="381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8760297" y="2082058"/>
            <a:ext cx="529372" cy="377302"/>
            <a:chOff x="2339752" y="2204864"/>
            <a:chExt cx="529372" cy="377302"/>
          </a:xfrm>
        </p:grpSpPr>
        <p:sp>
          <p:nvSpPr>
            <p:cNvPr id="129" name="Rounded Rectangle 128"/>
            <p:cNvSpPr/>
            <p:nvPr/>
          </p:nvSpPr>
          <p:spPr>
            <a:xfrm>
              <a:off x="2339752" y="2204864"/>
              <a:ext cx="432048" cy="216024"/>
            </a:xfrm>
            <a:prstGeom prst="round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dist"/>
              <a:endParaRPr lang="en-US" b="1" dirty="0"/>
            </a:p>
          </p:txBody>
        </p:sp>
        <p:cxnSp>
          <p:nvCxnSpPr>
            <p:cNvPr id="130" name="Straight Arrow Connector 129"/>
            <p:cNvCxnSpPr>
              <a:stCxn id="129" idx="2"/>
              <a:endCxn id="115" idx="0"/>
            </p:cNvCxnSpPr>
            <p:nvPr/>
          </p:nvCxnSpPr>
          <p:spPr>
            <a:xfrm>
              <a:off x="2555776" y="2420888"/>
              <a:ext cx="313348" cy="161278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>
            <a:stCxn id="72" idx="2"/>
          </p:cNvCxnSpPr>
          <p:nvPr/>
        </p:nvCxnSpPr>
        <p:spPr bwMode="auto">
          <a:xfrm flipH="1">
            <a:off x="4184104" y="3992488"/>
            <a:ext cx="3932684" cy="1676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2" name="Straight Connector 131"/>
          <p:cNvCxnSpPr>
            <a:stCxn id="71" idx="2"/>
          </p:cNvCxnSpPr>
          <p:nvPr/>
        </p:nvCxnSpPr>
        <p:spPr bwMode="auto">
          <a:xfrm>
            <a:off x="5591944" y="4003464"/>
            <a:ext cx="2382416" cy="1676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73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</a:t>
            </a:r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752600" y="1782688"/>
            <a:ext cx="8610600" cy="24384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1200" y="2011288"/>
            <a:ext cx="1522512" cy="19812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47728" y="2022264"/>
            <a:ext cx="3888432" cy="1981200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89304" y="2011288"/>
            <a:ext cx="854968" cy="198120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688288" y="2011288"/>
            <a:ext cx="1512168" cy="1981200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627322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4801" y="6273226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NVM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1" y="141658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 Space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638800"/>
            <a:ext cx="3028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638800"/>
            <a:ext cx="3028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4429952" y="2780928"/>
            <a:ext cx="2386128" cy="504056"/>
            <a:chOff x="2905952" y="2780928"/>
            <a:chExt cx="2386128" cy="504056"/>
          </a:xfrm>
        </p:grpSpPr>
        <p:grpSp>
          <p:nvGrpSpPr>
            <p:cNvPr id="16" name="Group 15"/>
            <p:cNvGrpSpPr/>
            <p:nvPr/>
          </p:nvGrpSpPr>
          <p:grpSpPr>
            <a:xfrm>
              <a:off x="2905952" y="2780928"/>
              <a:ext cx="600067" cy="504056"/>
              <a:chOff x="1115616" y="3140968"/>
              <a:chExt cx="1296144" cy="648072"/>
            </a:xfrm>
            <a:solidFill>
              <a:schemeClr val="bg1"/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1403648" y="3140968"/>
                <a:ext cx="720080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15616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123728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3422665" y="2924944"/>
              <a:ext cx="40525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3794051" y="2780928"/>
              <a:ext cx="600067" cy="504056"/>
              <a:chOff x="1115616" y="3140968"/>
              <a:chExt cx="1296144" cy="648072"/>
            </a:xfrm>
            <a:solidFill>
              <a:schemeClr val="bg1"/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1403648" y="3140968"/>
                <a:ext cx="720080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115616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123728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3506020" y="3140968"/>
              <a:ext cx="36003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4692013" y="2780928"/>
              <a:ext cx="600067" cy="504056"/>
              <a:chOff x="1115616" y="3140968"/>
              <a:chExt cx="1296144" cy="648072"/>
            </a:xfrm>
            <a:solidFill>
              <a:schemeClr val="bg1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1403648" y="3140968"/>
                <a:ext cx="720080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15616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123728" y="3140968"/>
                <a:ext cx="288032" cy="64807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4303694" y="2924944"/>
              <a:ext cx="40525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387049" y="3140968"/>
              <a:ext cx="36003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63752" y="2204865"/>
            <a:ext cx="1296144" cy="809021"/>
            <a:chOff x="2339752" y="2204864"/>
            <a:chExt cx="1296144" cy="809021"/>
          </a:xfrm>
        </p:grpSpPr>
        <p:sp>
          <p:nvSpPr>
            <p:cNvPr id="33" name="Rounded Rectangle 32"/>
            <p:cNvSpPr/>
            <p:nvPr/>
          </p:nvSpPr>
          <p:spPr>
            <a:xfrm>
              <a:off x="2339752" y="2204864"/>
              <a:ext cx="1296144" cy="360040"/>
            </a:xfrm>
            <a:prstGeom prst="round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sz="2000" b="1" dirty="0"/>
                <a:t>QUEUE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555776" y="3013885"/>
              <a:ext cx="360040" cy="0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2572709" y="2581837"/>
              <a:ext cx="0" cy="432048"/>
            </a:xfrm>
            <a:prstGeom prst="line">
              <a:avLst/>
            </a:prstGeom>
            <a:ln w="38100" cmpd="sng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760297" y="2082058"/>
            <a:ext cx="529373" cy="377303"/>
            <a:chOff x="2339752" y="2204864"/>
            <a:chExt cx="529373" cy="377303"/>
          </a:xfrm>
        </p:grpSpPr>
        <p:sp>
          <p:nvSpPr>
            <p:cNvPr id="37" name="Rounded Rectangle 36"/>
            <p:cNvSpPr/>
            <p:nvPr/>
          </p:nvSpPr>
          <p:spPr>
            <a:xfrm>
              <a:off x="2339752" y="2204864"/>
              <a:ext cx="432048" cy="216024"/>
            </a:xfrm>
            <a:prstGeom prst="round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dist"/>
              <a:endParaRPr lang="en-US" b="1" dirty="0"/>
            </a:p>
          </p:txBody>
        </p:sp>
        <p:cxnSp>
          <p:nvCxnSpPr>
            <p:cNvPr id="38" name="Straight Arrow Connector 37"/>
            <p:cNvCxnSpPr>
              <a:stCxn id="37" idx="2"/>
            </p:cNvCxnSpPr>
            <p:nvPr/>
          </p:nvCxnSpPr>
          <p:spPr>
            <a:xfrm>
              <a:off x="2555776" y="2420888"/>
              <a:ext cx="313349" cy="161279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>
            <a:stCxn id="6" idx="2"/>
          </p:cNvCxnSpPr>
          <p:nvPr/>
        </p:nvCxnSpPr>
        <p:spPr bwMode="auto">
          <a:xfrm>
            <a:off x="2742456" y="3992488"/>
            <a:ext cx="838944" cy="1676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40" name="Straight Connector 39"/>
          <p:cNvCxnSpPr>
            <a:stCxn id="8" idx="2"/>
          </p:cNvCxnSpPr>
          <p:nvPr/>
        </p:nvCxnSpPr>
        <p:spPr bwMode="auto">
          <a:xfrm flipH="1">
            <a:off x="4184104" y="3992488"/>
            <a:ext cx="3932684" cy="1676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41" name="Straight Connector 40"/>
          <p:cNvCxnSpPr>
            <a:stCxn id="7" idx="2"/>
          </p:cNvCxnSpPr>
          <p:nvPr/>
        </p:nvCxnSpPr>
        <p:spPr bwMode="auto">
          <a:xfrm>
            <a:off x="5591944" y="4003464"/>
            <a:ext cx="2382416" cy="1676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42" name="Straight Connector 41"/>
          <p:cNvCxnSpPr>
            <a:stCxn id="9" idx="2"/>
          </p:cNvCxnSpPr>
          <p:nvPr/>
        </p:nvCxnSpPr>
        <p:spPr bwMode="auto">
          <a:xfrm flipH="1">
            <a:off x="8538592" y="3992488"/>
            <a:ext cx="905780" cy="1676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43" name="Lightning Bolt 42"/>
          <p:cNvSpPr/>
          <p:nvPr/>
        </p:nvSpPr>
        <p:spPr bwMode="auto">
          <a:xfrm>
            <a:off x="2999656" y="1628800"/>
            <a:ext cx="5943600" cy="3886200"/>
          </a:xfrm>
          <a:prstGeom prst="lightningBolt">
            <a:avLst/>
          </a:prstGeom>
          <a:solidFill>
            <a:srgbClr val="FF00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Verdana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135560" y="2156889"/>
            <a:ext cx="1240904" cy="1500711"/>
            <a:chOff x="611560" y="1680736"/>
            <a:chExt cx="1240904" cy="2723549"/>
          </a:xfrm>
        </p:grpSpPr>
        <p:sp>
          <p:nvSpPr>
            <p:cNvPr id="45" name="Oval 44"/>
            <p:cNvSpPr/>
            <p:nvPr/>
          </p:nvSpPr>
          <p:spPr bwMode="auto">
            <a:xfrm>
              <a:off x="916360" y="1680736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11560" y="2793504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221160" y="2793504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48" name="Straight Arrow Connector 47"/>
            <p:cNvCxnSpPr>
              <a:stCxn id="45" idx="3"/>
              <a:endCxn id="46" idx="0"/>
            </p:cNvCxnSpPr>
            <p:nvPr/>
          </p:nvCxnSpPr>
          <p:spPr bwMode="auto">
            <a:xfrm flipH="1">
              <a:off x="763960" y="2234852"/>
              <a:ext cx="197037" cy="558653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45" idx="5"/>
              <a:endCxn id="47" idx="0"/>
            </p:cNvCxnSpPr>
            <p:nvPr/>
          </p:nvCxnSpPr>
          <p:spPr bwMode="auto">
            <a:xfrm>
              <a:off x="1176523" y="2234852"/>
              <a:ext cx="197037" cy="558653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Oval 49"/>
            <p:cNvSpPr/>
            <p:nvPr/>
          </p:nvSpPr>
          <p:spPr bwMode="auto">
            <a:xfrm>
              <a:off x="938064" y="3755097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1547664" y="3755097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52" name="Straight Arrow Connector 51"/>
            <p:cNvCxnSpPr>
              <a:stCxn id="47" idx="3"/>
              <a:endCxn id="50" idx="0"/>
            </p:cNvCxnSpPr>
            <p:nvPr/>
          </p:nvCxnSpPr>
          <p:spPr bwMode="auto">
            <a:xfrm flipH="1">
              <a:off x="1090464" y="3347620"/>
              <a:ext cx="175333" cy="407477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47" idx="5"/>
              <a:endCxn id="51" idx="0"/>
            </p:cNvCxnSpPr>
            <p:nvPr/>
          </p:nvCxnSpPr>
          <p:spPr bwMode="auto">
            <a:xfrm>
              <a:off x="1481323" y="3347620"/>
              <a:ext cx="218741" cy="407477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7790326" y="2224127"/>
            <a:ext cx="601546" cy="1453595"/>
            <a:chOff x="611560" y="1802763"/>
            <a:chExt cx="601546" cy="2638039"/>
          </a:xfrm>
        </p:grpSpPr>
        <p:sp>
          <p:nvSpPr>
            <p:cNvPr id="55" name="Oval 54"/>
            <p:cNvSpPr/>
            <p:nvPr/>
          </p:nvSpPr>
          <p:spPr bwMode="auto">
            <a:xfrm>
              <a:off x="908306" y="1802763"/>
              <a:ext cx="304800" cy="649187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11560" y="2793504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57" name="Straight Arrow Connector 56"/>
            <p:cNvCxnSpPr>
              <a:stCxn id="55" idx="3"/>
              <a:endCxn id="56" idx="0"/>
            </p:cNvCxnSpPr>
            <p:nvPr/>
          </p:nvCxnSpPr>
          <p:spPr bwMode="auto">
            <a:xfrm flipH="1">
              <a:off x="763960" y="2356878"/>
              <a:ext cx="188983" cy="436626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Oval 57"/>
            <p:cNvSpPr/>
            <p:nvPr/>
          </p:nvSpPr>
          <p:spPr bwMode="auto">
            <a:xfrm>
              <a:off x="899922" y="3791615"/>
              <a:ext cx="304800" cy="649187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59" name="Straight Arrow Connector 58"/>
            <p:cNvCxnSpPr>
              <a:stCxn id="56" idx="5"/>
              <a:endCxn id="58" idx="0"/>
            </p:cNvCxnSpPr>
            <p:nvPr/>
          </p:nvCxnSpPr>
          <p:spPr bwMode="auto">
            <a:xfrm>
              <a:off x="871723" y="3347620"/>
              <a:ext cx="180599" cy="443995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0" name="Group 59"/>
          <p:cNvGrpSpPr/>
          <p:nvPr/>
        </p:nvGrpSpPr>
        <p:grpSpPr>
          <a:xfrm>
            <a:off x="8832469" y="2459360"/>
            <a:ext cx="1240904" cy="1251152"/>
            <a:chOff x="611560" y="2260104"/>
            <a:chExt cx="1240904" cy="2270636"/>
          </a:xfrm>
        </p:grpSpPr>
        <p:sp>
          <p:nvSpPr>
            <p:cNvPr id="61" name="Oval 60"/>
            <p:cNvSpPr/>
            <p:nvPr/>
          </p:nvSpPr>
          <p:spPr bwMode="auto">
            <a:xfrm>
              <a:off x="916360" y="2260104"/>
              <a:ext cx="304800" cy="649188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611560" y="3094072"/>
              <a:ext cx="304800" cy="64918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1221160" y="3094072"/>
              <a:ext cx="304800" cy="64918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64" name="Straight Arrow Connector 63"/>
            <p:cNvCxnSpPr>
              <a:stCxn id="61" idx="3"/>
              <a:endCxn id="62" idx="0"/>
            </p:cNvCxnSpPr>
            <p:nvPr/>
          </p:nvCxnSpPr>
          <p:spPr bwMode="auto">
            <a:xfrm flipH="1">
              <a:off x="763960" y="2814221"/>
              <a:ext cx="197037" cy="279851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>
              <a:stCxn id="61" idx="5"/>
              <a:endCxn id="63" idx="0"/>
            </p:cNvCxnSpPr>
            <p:nvPr/>
          </p:nvCxnSpPr>
          <p:spPr bwMode="auto">
            <a:xfrm>
              <a:off x="1176523" y="2814221"/>
              <a:ext cx="197037" cy="279851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Oval 65"/>
            <p:cNvSpPr/>
            <p:nvPr/>
          </p:nvSpPr>
          <p:spPr bwMode="auto">
            <a:xfrm>
              <a:off x="938064" y="3881551"/>
              <a:ext cx="304800" cy="649187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547664" y="3881551"/>
              <a:ext cx="304800" cy="649189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Verdana" pitchFamily="34" charset="0"/>
              </a:endParaRPr>
            </a:p>
          </p:txBody>
        </p:sp>
        <p:cxnSp>
          <p:nvCxnSpPr>
            <p:cNvPr id="68" name="Straight Arrow Connector 67"/>
            <p:cNvCxnSpPr>
              <a:stCxn id="63" idx="3"/>
              <a:endCxn id="66" idx="0"/>
            </p:cNvCxnSpPr>
            <p:nvPr/>
          </p:nvCxnSpPr>
          <p:spPr bwMode="auto">
            <a:xfrm flipH="1">
              <a:off x="1090464" y="3648189"/>
              <a:ext cx="175333" cy="233363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9" name="Straight Arrow Connector 68"/>
            <p:cNvCxnSpPr>
              <a:stCxn id="63" idx="5"/>
              <a:endCxn id="67" idx="0"/>
            </p:cNvCxnSpPr>
            <p:nvPr/>
          </p:nvCxnSpPr>
          <p:spPr bwMode="auto">
            <a:xfrm>
              <a:off x="1481323" y="3648189"/>
              <a:ext cx="218741" cy="233363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634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volatile to persistent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Mnemosyne in a nutshell: </a:t>
            </a:r>
            <a:br>
              <a:rPr lang="en-US" dirty="0"/>
            </a:br>
            <a:r>
              <a:rPr lang="en-US" dirty="0"/>
              <a:t>Persistent </a:t>
            </a:r>
            <a:r>
              <a:rPr lang="en-US" dirty="0" smtClean="0"/>
              <a:t>Regions </a:t>
            </a:r>
            <a:r>
              <a:rPr lang="en-US" dirty="0"/>
              <a:t>+ </a:t>
            </a:r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808"/>
            <a:ext cx="10969784" cy="43951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Persistent </a:t>
            </a:r>
            <a:r>
              <a:rPr lang="en-US" sz="2000" dirty="0"/>
              <a:t>address-space regions survive restart</a:t>
            </a:r>
          </a:p>
          <a:p>
            <a:pPr lvl="1"/>
            <a:r>
              <a:rPr lang="en-US" sz="1800" dirty="0"/>
              <a:t>Fine-grain and low-latency access</a:t>
            </a:r>
          </a:p>
          <a:p>
            <a:pPr lvl="1"/>
            <a:r>
              <a:rPr lang="en-US" sz="1800" dirty="0"/>
              <a:t>Flexible </a:t>
            </a:r>
            <a:r>
              <a:rPr lang="en-US" sz="1800" dirty="0" smtClean="0"/>
              <a:t>usage</a:t>
            </a:r>
          </a:p>
          <a:p>
            <a:r>
              <a:rPr lang="en-US" sz="2000" dirty="0"/>
              <a:t>Consistency mechanisms </a:t>
            </a:r>
          </a:p>
          <a:p>
            <a:pPr lvl="1"/>
            <a:r>
              <a:rPr lang="en-US" sz="1800" dirty="0"/>
              <a:t>Safe updates in the presence of failures</a:t>
            </a:r>
          </a:p>
          <a:p>
            <a:pPr lvl="1"/>
            <a:r>
              <a:rPr lang="en-US" sz="1800" dirty="0"/>
              <a:t>Ordered writes: </a:t>
            </a:r>
            <a:r>
              <a:rPr lang="en-US" sz="1800" dirty="0" smtClean="0"/>
              <a:t>flush/fence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995" y="1700808"/>
            <a:ext cx="2223405" cy="460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4400" y="570079"/>
            <a:ext cx="2895600" cy="3753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[Volos et el, ASPLOS 2011]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267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Durable memory </a:t>
            </a:r>
            <a:r>
              <a:rPr lang="en-US" dirty="0"/>
              <a:t>t</a:t>
            </a:r>
            <a:r>
              <a:rPr lang="en-US" dirty="0" smtClean="0"/>
              <a:t>ransactions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431704" y="2057400"/>
            <a:ext cx="1296144" cy="648072"/>
            <a:chOff x="1115616" y="3140968"/>
            <a:chExt cx="1296144" cy="648072"/>
          </a:xfrm>
        </p:grpSpPr>
        <p:sp>
          <p:nvSpPr>
            <p:cNvPr id="69" name="Rectangle 68"/>
            <p:cNvSpPr/>
            <p:nvPr/>
          </p:nvSpPr>
          <p:spPr>
            <a:xfrm>
              <a:off x="1403648" y="3140968"/>
              <a:ext cx="720080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A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15616" y="3140968"/>
              <a:ext cx="288032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23728" y="3140968"/>
              <a:ext cx="288032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447928" y="2057400"/>
            <a:ext cx="1296144" cy="648072"/>
            <a:chOff x="1115616" y="3140968"/>
            <a:chExt cx="1296144" cy="648072"/>
          </a:xfrm>
        </p:grpSpPr>
        <p:sp>
          <p:nvSpPr>
            <p:cNvPr id="73" name="Rectangle 72"/>
            <p:cNvSpPr/>
            <p:nvPr/>
          </p:nvSpPr>
          <p:spPr>
            <a:xfrm>
              <a:off x="1403648" y="3140968"/>
              <a:ext cx="720080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B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15616" y="3140968"/>
              <a:ext cx="288032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23728" y="3140968"/>
              <a:ext cx="288032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4583832" y="2201416"/>
            <a:ext cx="86409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4727848" y="2561456"/>
            <a:ext cx="86409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464152" y="2057400"/>
            <a:ext cx="1296144" cy="648072"/>
            <a:chOff x="1115616" y="3140968"/>
            <a:chExt cx="1296144" cy="648072"/>
          </a:xfrm>
        </p:grpSpPr>
        <p:sp>
          <p:nvSpPr>
            <p:cNvPr id="79" name="Rectangle 78"/>
            <p:cNvSpPr/>
            <p:nvPr/>
          </p:nvSpPr>
          <p:spPr>
            <a:xfrm>
              <a:off x="1403648" y="3140968"/>
              <a:ext cx="720080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C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115616" y="3140968"/>
              <a:ext cx="288032" cy="648072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123728" y="3140968"/>
              <a:ext cx="288032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6456040" y="2057400"/>
            <a:ext cx="288032" cy="648072"/>
          </a:xfrm>
          <a:prstGeom prst="rect">
            <a:avLst/>
          </a:prstGeom>
          <a:solidFill>
            <a:srgbClr val="0000FF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600056" y="2201416"/>
            <a:ext cx="864096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6744072" y="2489448"/>
            <a:ext cx="864096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64832" y="3352800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nsolas"/>
                <a:cs typeface="Consolas"/>
              </a:rPr>
              <a:t>patomic</a:t>
            </a:r>
            <a:r>
              <a:rPr lang="en-US" sz="2400" b="1" dirty="0">
                <a:solidFill>
                  <a:srgbClr val="0070C0"/>
                </a:solidFill>
                <a:latin typeface="Consolas"/>
                <a:cs typeface="Consolas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nsolas"/>
                <a:cs typeface="Consolas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onsolas"/>
                <a:cs typeface="Consolas"/>
              </a:rPr>
              <a:t>B.next</a:t>
            </a:r>
            <a:r>
              <a:rPr lang="en-US" sz="2400" dirty="0">
                <a:solidFill>
                  <a:srgbClr val="000000"/>
                </a:solidFill>
                <a:latin typeface="Consolas"/>
                <a:cs typeface="Consolas"/>
              </a:rPr>
              <a:t> = C;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onsolas"/>
                <a:cs typeface="Consolas"/>
              </a:rPr>
              <a:t>C.prev</a:t>
            </a:r>
            <a:r>
              <a:rPr lang="en-US" sz="2400" dirty="0">
                <a:solidFill>
                  <a:srgbClr val="000000"/>
                </a:solidFill>
                <a:latin typeface="Consolas"/>
                <a:cs typeface="Consolas"/>
              </a:rPr>
              <a:t> = B;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EA8E-3666-6745-A25E-8950C90700D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2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052"/>
    </mc:Choice>
    <mc:Fallback xmlns="">
      <p:transition advTm="57052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Durable memory </a:t>
            </a:r>
            <a:r>
              <a:rPr lang="en-US" dirty="0"/>
              <a:t>t</a:t>
            </a:r>
            <a:r>
              <a:rPr lang="en-US" dirty="0" smtClean="0"/>
              <a:t>ransactions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431704" y="2057400"/>
            <a:ext cx="1296144" cy="648072"/>
            <a:chOff x="1115616" y="3140968"/>
            <a:chExt cx="1296144" cy="648072"/>
          </a:xfrm>
        </p:grpSpPr>
        <p:sp>
          <p:nvSpPr>
            <p:cNvPr id="69" name="Rectangle 68"/>
            <p:cNvSpPr/>
            <p:nvPr/>
          </p:nvSpPr>
          <p:spPr>
            <a:xfrm>
              <a:off x="1403648" y="3140968"/>
              <a:ext cx="720080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A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15616" y="3140968"/>
              <a:ext cx="288032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23728" y="3140968"/>
              <a:ext cx="288032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447928" y="2057400"/>
            <a:ext cx="1296144" cy="648072"/>
            <a:chOff x="1115616" y="3140968"/>
            <a:chExt cx="1296144" cy="648072"/>
          </a:xfrm>
        </p:grpSpPr>
        <p:sp>
          <p:nvSpPr>
            <p:cNvPr id="73" name="Rectangle 72"/>
            <p:cNvSpPr/>
            <p:nvPr/>
          </p:nvSpPr>
          <p:spPr>
            <a:xfrm>
              <a:off x="1403648" y="3140968"/>
              <a:ext cx="720080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B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15616" y="3140968"/>
              <a:ext cx="288032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23728" y="3140968"/>
              <a:ext cx="288032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4583832" y="2201416"/>
            <a:ext cx="86409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4727848" y="2561456"/>
            <a:ext cx="86409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7464152" y="2057400"/>
            <a:ext cx="1296144" cy="648072"/>
            <a:chOff x="1115616" y="3140968"/>
            <a:chExt cx="1296144" cy="648072"/>
          </a:xfrm>
        </p:grpSpPr>
        <p:sp>
          <p:nvSpPr>
            <p:cNvPr id="79" name="Rectangle 78"/>
            <p:cNvSpPr/>
            <p:nvPr/>
          </p:nvSpPr>
          <p:spPr>
            <a:xfrm>
              <a:off x="1403648" y="3140968"/>
              <a:ext cx="720080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C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115616" y="3140968"/>
              <a:ext cx="288032" cy="648072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123728" y="3140968"/>
              <a:ext cx="288032" cy="64807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6456040" y="2057400"/>
            <a:ext cx="288032" cy="648072"/>
          </a:xfrm>
          <a:prstGeom prst="rect">
            <a:avLst/>
          </a:prstGeom>
          <a:solidFill>
            <a:srgbClr val="0000FF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600056" y="2201416"/>
            <a:ext cx="864096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6744072" y="2489448"/>
            <a:ext cx="864096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64832" y="3333452"/>
            <a:ext cx="33123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nsolas"/>
                <a:cs typeface="Consolas"/>
              </a:rPr>
              <a:t>C.val</a:t>
            </a:r>
            <a:r>
              <a:rPr lang="en-US" sz="2400" dirty="0">
                <a:solidFill>
                  <a:srgbClr val="FF0000"/>
                </a:solidFill>
                <a:latin typeface="Consolas"/>
                <a:cs typeface="Consolas"/>
              </a:rPr>
              <a:t> = X;</a:t>
            </a:r>
            <a:endParaRPr lang="en-US" sz="2400" b="1" dirty="0">
              <a:solidFill>
                <a:srgbClr val="0070C0"/>
              </a:solidFill>
              <a:latin typeface="Consolas"/>
              <a:cs typeface="Consolas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Consolas"/>
                <a:cs typeface="Consolas"/>
              </a:rPr>
              <a:t>patomic</a:t>
            </a:r>
            <a:r>
              <a:rPr lang="en-US" sz="2400" b="1" dirty="0">
                <a:solidFill>
                  <a:srgbClr val="0070C0"/>
                </a:solidFill>
                <a:latin typeface="Consolas"/>
                <a:cs typeface="Consolas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nsolas"/>
                <a:cs typeface="Consolas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onsolas"/>
                <a:cs typeface="Consolas"/>
              </a:rPr>
              <a:t>B.next</a:t>
            </a:r>
            <a:r>
              <a:rPr lang="en-US" sz="2400" dirty="0">
                <a:solidFill>
                  <a:srgbClr val="000000"/>
                </a:solidFill>
                <a:latin typeface="Consolas"/>
                <a:cs typeface="Consolas"/>
              </a:rPr>
              <a:t> = C;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onsolas"/>
                <a:cs typeface="Consolas"/>
              </a:rPr>
              <a:t>C.prev</a:t>
            </a:r>
            <a:r>
              <a:rPr lang="en-US" sz="2400" dirty="0">
                <a:solidFill>
                  <a:srgbClr val="000000"/>
                </a:solidFill>
                <a:latin typeface="Consolas"/>
                <a:cs typeface="Consolas"/>
              </a:rPr>
              <a:t> = B;</a:t>
            </a:r>
          </a:p>
          <a:p>
            <a:r>
              <a:rPr lang="en-US" sz="2400" b="1" dirty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1800" y="5486400"/>
            <a:ext cx="6643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Completion of </a:t>
            </a:r>
            <a:r>
              <a:rPr lang="en-US" sz="3200" dirty="0" err="1">
                <a:solidFill>
                  <a:srgbClr val="FF0000"/>
                </a:solidFill>
              </a:rPr>
              <a:t>patomic</a:t>
            </a:r>
            <a:r>
              <a:rPr lang="en-US" sz="3200" dirty="0">
                <a:solidFill>
                  <a:srgbClr val="FF0000"/>
                </a:solidFill>
              </a:rPr>
              <a:t>  does NOT guarantee persistence of </a:t>
            </a:r>
            <a:r>
              <a:rPr lang="en-US" sz="3200" dirty="0" err="1">
                <a:solidFill>
                  <a:srgbClr val="FF0000"/>
                </a:solidFill>
              </a:rPr>
              <a:t>C.val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EA8E-3666-6745-A25E-8950C90700D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052"/>
    </mc:Choice>
    <mc:Fallback xmlns="">
      <p:transition advTm="57052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Implementing durable </a:t>
            </a:r>
            <a:r>
              <a:rPr lang="en-US" dirty="0" smtClean="0"/>
              <a:t>memory </a:t>
            </a:r>
            <a:r>
              <a:rPr lang="en-US" dirty="0"/>
              <a:t>t</a:t>
            </a:r>
            <a:r>
              <a:rPr lang="en-US" dirty="0" smtClean="0"/>
              <a:t>ransactions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2656" y="2293640"/>
            <a:ext cx="311776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onsolas"/>
                <a:cs typeface="Consolas"/>
              </a:rPr>
              <a:t>begin_transaction</a:t>
            </a:r>
            <a:r>
              <a:rPr lang="en-US" b="1" dirty="0">
                <a:solidFill>
                  <a:srgbClr val="FF0000"/>
                </a:solidFill>
                <a:latin typeface="Consolas"/>
                <a:cs typeface="Consolas"/>
              </a:rPr>
              <a:t>();</a:t>
            </a:r>
          </a:p>
          <a:p>
            <a:r>
              <a:rPr lang="en-US" b="1" dirty="0" err="1">
                <a:solidFill>
                  <a:srgbClr val="FF0000"/>
                </a:solidFill>
                <a:latin typeface="Consolas"/>
                <a:cs typeface="Consolas"/>
              </a:rPr>
              <a:t>stm_store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sz="2000" dirty="0">
                <a:latin typeface="Consolas"/>
                <a:cs typeface="Consolas"/>
              </a:rPr>
              <a:t>&amp;</a:t>
            </a:r>
            <a:r>
              <a:rPr lang="en-US" sz="2000" dirty="0" err="1">
                <a:latin typeface="Consolas"/>
                <a:cs typeface="Consolas"/>
              </a:rPr>
              <a:t>B.next</a:t>
            </a:r>
            <a:r>
              <a:rPr lang="en-US" sz="2000" dirty="0">
                <a:latin typeface="Consolas"/>
                <a:cs typeface="Consolas"/>
              </a:rPr>
              <a:t>, C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b="1" dirty="0" err="1">
                <a:solidFill>
                  <a:srgbClr val="FF0000"/>
                </a:solidFill>
                <a:latin typeface="Consolas"/>
                <a:cs typeface="Consolas"/>
              </a:rPr>
              <a:t>stm_store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sz="2000" dirty="0">
                <a:latin typeface="Consolas"/>
                <a:cs typeface="Consolas"/>
              </a:rPr>
              <a:t>&amp;</a:t>
            </a:r>
            <a:r>
              <a:rPr lang="en-US" sz="2000" dirty="0" err="1">
                <a:latin typeface="Consolas"/>
                <a:cs typeface="Consolas"/>
              </a:rPr>
              <a:t>C.prev</a:t>
            </a:r>
            <a:r>
              <a:rPr lang="en-US" sz="2000" dirty="0">
                <a:latin typeface="Consolas"/>
                <a:cs typeface="Consolas"/>
              </a:rPr>
              <a:t>, B</a:t>
            </a:r>
            <a:r>
              <a:rPr lang="en-US" dirty="0">
                <a:latin typeface="Consolas"/>
                <a:cs typeface="Consolas"/>
              </a:rPr>
              <a:t>);</a:t>
            </a:r>
          </a:p>
          <a:p>
            <a:r>
              <a:rPr lang="en-US" b="1" dirty="0" err="1">
                <a:solidFill>
                  <a:srgbClr val="FF0000"/>
                </a:solidFill>
                <a:latin typeface="Consolas"/>
                <a:cs typeface="Consolas"/>
              </a:rPr>
              <a:t>commit_transaction</a:t>
            </a:r>
            <a:r>
              <a:rPr lang="en-US" b="1" dirty="0">
                <a:solidFill>
                  <a:srgbClr val="FF0000"/>
                </a:solidFill>
                <a:latin typeface="Consolas"/>
                <a:cs typeface="Consolas"/>
              </a:rPr>
              <a:t>();</a:t>
            </a:r>
          </a:p>
        </p:txBody>
      </p:sp>
      <p:sp>
        <p:nvSpPr>
          <p:cNvPr id="37" name="Rectangle 8"/>
          <p:cNvSpPr/>
          <p:nvPr/>
        </p:nvSpPr>
        <p:spPr>
          <a:xfrm>
            <a:off x="2978240" y="2221632"/>
            <a:ext cx="2304256" cy="1512168"/>
          </a:xfrm>
          <a:custGeom>
            <a:avLst/>
            <a:gdLst/>
            <a:ahLst/>
            <a:cxnLst/>
            <a:rect l="l" t="t" r="r" b="b"/>
            <a:pathLst>
              <a:path w="3904676" h="1094568">
                <a:moveTo>
                  <a:pt x="3766578" y="1052426"/>
                </a:moveTo>
                <a:lnTo>
                  <a:pt x="3766578" y="1052686"/>
                </a:lnTo>
                <a:lnTo>
                  <a:pt x="3765830" y="1052686"/>
                </a:lnTo>
                <a:close/>
                <a:moveTo>
                  <a:pt x="3828411" y="1030932"/>
                </a:moveTo>
                <a:lnTo>
                  <a:pt x="3832158" y="1042020"/>
                </a:lnTo>
                <a:lnTo>
                  <a:pt x="3796513" y="1042020"/>
                </a:lnTo>
                <a:close/>
                <a:moveTo>
                  <a:pt x="360167" y="0"/>
                </a:moveTo>
                <a:lnTo>
                  <a:pt x="501418" y="0"/>
                </a:lnTo>
                <a:lnTo>
                  <a:pt x="392215" y="108389"/>
                </a:lnTo>
                <a:lnTo>
                  <a:pt x="1093085" y="11888"/>
                </a:lnTo>
                <a:lnTo>
                  <a:pt x="1189186" y="135026"/>
                </a:lnTo>
                <a:lnTo>
                  <a:pt x="1705694" y="25312"/>
                </a:lnTo>
                <a:lnTo>
                  <a:pt x="2018020" y="144017"/>
                </a:lnTo>
                <a:lnTo>
                  <a:pt x="2330346" y="25312"/>
                </a:lnTo>
                <a:lnTo>
                  <a:pt x="2846854" y="135026"/>
                </a:lnTo>
                <a:lnTo>
                  <a:pt x="2942955" y="11888"/>
                </a:lnTo>
                <a:lnTo>
                  <a:pt x="3643825" y="108389"/>
                </a:lnTo>
                <a:lnTo>
                  <a:pt x="3534622" y="0"/>
                </a:lnTo>
                <a:lnTo>
                  <a:pt x="3675873" y="0"/>
                </a:lnTo>
                <a:lnTo>
                  <a:pt x="3849357" y="16086"/>
                </a:lnTo>
                <a:lnTo>
                  <a:pt x="3904676" y="391108"/>
                </a:lnTo>
                <a:lnTo>
                  <a:pt x="3781840" y="313313"/>
                </a:lnTo>
                <a:lnTo>
                  <a:pt x="3878341" y="753881"/>
                </a:lnTo>
                <a:lnTo>
                  <a:pt x="3755203" y="814290"/>
                </a:lnTo>
                <a:lnTo>
                  <a:pt x="3824579" y="1019594"/>
                </a:lnTo>
                <a:lnTo>
                  <a:pt x="3016011" y="1094568"/>
                </a:lnTo>
                <a:lnTo>
                  <a:pt x="3139769" y="971732"/>
                </a:lnTo>
                <a:lnTo>
                  <a:pt x="2438899" y="1068233"/>
                </a:lnTo>
                <a:lnTo>
                  <a:pt x="2342798" y="945095"/>
                </a:lnTo>
                <a:lnTo>
                  <a:pt x="1826290" y="1054809"/>
                </a:lnTo>
                <a:lnTo>
                  <a:pt x="1513964" y="936104"/>
                </a:lnTo>
                <a:lnTo>
                  <a:pt x="1201638" y="1054809"/>
                </a:lnTo>
                <a:lnTo>
                  <a:pt x="685130" y="945095"/>
                </a:lnTo>
                <a:lnTo>
                  <a:pt x="589029" y="1068233"/>
                </a:lnTo>
                <a:lnTo>
                  <a:pt x="82966" y="998555"/>
                </a:lnTo>
                <a:lnTo>
                  <a:pt x="53491" y="943414"/>
                </a:lnTo>
                <a:lnTo>
                  <a:pt x="133544" y="659516"/>
                </a:lnTo>
                <a:lnTo>
                  <a:pt x="35247" y="609782"/>
                </a:lnTo>
                <a:lnTo>
                  <a:pt x="97576" y="234026"/>
                </a:lnTo>
                <a:lnTo>
                  <a:pt x="0" y="310645"/>
                </a:lnTo>
                <a:lnTo>
                  <a:pt x="25532" y="3102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00"/>
                </a:solidFill>
                <a:latin typeface="Consolas"/>
                <a:cs typeface="Consolas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Consolas"/>
                <a:cs typeface="Consolas"/>
              </a:rPr>
              <a:t>patomic</a:t>
            </a:r>
            <a:r>
              <a:rPr lang="en-US" b="1" dirty="0">
                <a:solidFill>
                  <a:srgbClr val="000000"/>
                </a:solidFill>
                <a:latin typeface="Consolas"/>
                <a:cs typeface="Consolas"/>
              </a:rPr>
              <a:t> {</a:t>
            </a:r>
          </a:p>
          <a:p>
            <a:r>
              <a:rPr lang="en-US" b="1" dirty="0">
                <a:solidFill>
                  <a:srgbClr val="000000"/>
                </a:solidFill>
                <a:latin typeface="Consolas"/>
                <a:cs typeface="Consolas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nsolas"/>
                <a:cs typeface="Consolas"/>
              </a:rPr>
              <a:t>B.next</a:t>
            </a:r>
            <a:r>
              <a:rPr lang="en-US" b="1" dirty="0">
                <a:solidFill>
                  <a:srgbClr val="000000"/>
                </a:solidFill>
                <a:latin typeface="Consolas"/>
                <a:cs typeface="Consolas"/>
              </a:rPr>
              <a:t> = C;</a:t>
            </a:r>
          </a:p>
          <a:p>
            <a:r>
              <a:rPr lang="en-US" b="1" dirty="0">
                <a:solidFill>
                  <a:srgbClr val="000000"/>
                </a:solidFill>
                <a:latin typeface="Consolas"/>
                <a:cs typeface="Consolas"/>
              </a:rPr>
              <a:t>   </a:t>
            </a:r>
            <a:r>
              <a:rPr lang="en-US" b="1" dirty="0" err="1">
                <a:solidFill>
                  <a:srgbClr val="000000"/>
                </a:solidFill>
                <a:latin typeface="Consolas"/>
                <a:cs typeface="Consolas"/>
              </a:rPr>
              <a:t>C.prev</a:t>
            </a:r>
            <a:r>
              <a:rPr lang="en-US" b="1" dirty="0">
                <a:solidFill>
                  <a:srgbClr val="000000"/>
                </a:solidFill>
                <a:latin typeface="Consolas"/>
                <a:cs typeface="Consolas"/>
              </a:rPr>
              <a:t> = B;</a:t>
            </a:r>
          </a:p>
          <a:p>
            <a:r>
              <a:rPr lang="en-US" b="1" dirty="0">
                <a:solidFill>
                  <a:srgbClr val="000000"/>
                </a:solidFill>
                <a:latin typeface="Consolas"/>
                <a:cs typeface="Consolas"/>
              </a:rPr>
              <a:t>  }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791200" y="2581672"/>
            <a:ext cx="457200" cy="685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EA8E-3666-6745-A25E-8950C90700DA}" type="slidenum">
              <a:rPr lang="en-US" smtClean="0"/>
              <a:t>63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Intel STM Compiler</a:t>
            </a:r>
            <a:r>
              <a:rPr lang="en-US" sz="2000" dirty="0"/>
              <a:t> instruments atomic blocks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err="1" smtClean="0"/>
              <a:t>libmtm</a:t>
            </a:r>
            <a:r>
              <a:rPr lang="en-US" sz="2000" dirty="0" smtClean="0"/>
              <a:t> </a:t>
            </a:r>
            <a:r>
              <a:rPr lang="en-US" sz="2000" dirty="0"/>
              <a:t>runtime supports ACID </a:t>
            </a:r>
            <a:r>
              <a:rPr lang="en-US" sz="2000" dirty="0" smtClean="0"/>
              <a:t>transactions via redo-based write-ahead logging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7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213"/>
    </mc:Choice>
    <mc:Fallback xmlns="">
      <p:transition advTm="44213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Write old data durably to log before in-place </a:t>
            </a:r>
            <a:r>
              <a:rPr lang="en-US" sz="2000" dirty="0" smtClean="0"/>
              <a:t>update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Write </a:t>
            </a:r>
            <a:r>
              <a:rPr lang="en-US" sz="2000" dirty="0"/>
              <a:t>new data durably to log before in-place update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5725180"/>
            <a:ext cx="6248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04377" y="5125761"/>
            <a:ext cx="861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5169812"/>
            <a:ext cx="3048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4600" y="5169812"/>
            <a:ext cx="12827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CLFLUSH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06872" y="4592361"/>
            <a:ext cx="69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4702432"/>
            <a:ext cx="3048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5800" y="4702432"/>
            <a:ext cx="14478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CLFLUSH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352800" y="3418819"/>
            <a:ext cx="6400800" cy="101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84586" y="3342619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0" y="2743200"/>
            <a:ext cx="861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29200" y="2809220"/>
            <a:ext cx="3048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15400" y="2791716"/>
            <a:ext cx="12954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CLFLUSH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8495" y="2209800"/>
            <a:ext cx="69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0" y="2362313"/>
            <a:ext cx="1662076" cy="413149"/>
            <a:chOff x="1981200" y="2568831"/>
            <a:chExt cx="1662076" cy="413149"/>
          </a:xfrm>
        </p:grpSpPr>
        <p:sp>
          <p:nvSpPr>
            <p:cNvPr id="27" name="Rectangle 26"/>
            <p:cNvSpPr/>
            <p:nvPr/>
          </p:nvSpPr>
          <p:spPr>
            <a:xfrm>
              <a:off x="1981200" y="2568831"/>
              <a:ext cx="304800" cy="4131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ST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62199" y="2568831"/>
              <a:ext cx="1281077" cy="4131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CLFLUSH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458201" y="564898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33800" y="4712612"/>
            <a:ext cx="3048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352800" y="2330051"/>
            <a:ext cx="1664540" cy="413149"/>
            <a:chOff x="1968500" y="2492631"/>
            <a:chExt cx="1664540" cy="413149"/>
          </a:xfrm>
        </p:grpSpPr>
        <p:sp>
          <p:nvSpPr>
            <p:cNvPr id="36" name="Rectangle 35"/>
            <p:cNvSpPr/>
            <p:nvPr/>
          </p:nvSpPr>
          <p:spPr>
            <a:xfrm>
              <a:off x="1968500" y="2492631"/>
              <a:ext cx="304800" cy="4131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ST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362199" y="2492631"/>
              <a:ext cx="1270841" cy="4131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CLFLUSH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6997700" y="2798927"/>
            <a:ext cx="304800" cy="4131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302500" y="2352020"/>
            <a:ext cx="1612900" cy="413149"/>
            <a:chOff x="1981200" y="2568831"/>
            <a:chExt cx="1612900" cy="413149"/>
          </a:xfrm>
        </p:grpSpPr>
        <p:sp>
          <p:nvSpPr>
            <p:cNvPr id="40" name="Rectangle 39"/>
            <p:cNvSpPr/>
            <p:nvPr/>
          </p:nvSpPr>
          <p:spPr>
            <a:xfrm>
              <a:off x="1981200" y="2568831"/>
              <a:ext cx="304800" cy="4131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ST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362200" y="2568831"/>
              <a:ext cx="1231900" cy="4131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CLFLUSH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114800" y="4702432"/>
            <a:ext cx="304800" cy="413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EA8E-3666-6745-A25E-8950C90700DA}" type="slidenum">
              <a:rPr lang="en-US" smtClean="0"/>
              <a:t>64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Undo vs Redo Logging</a:t>
            </a:r>
          </a:p>
        </p:txBody>
      </p:sp>
    </p:spTree>
    <p:extLst>
      <p:ext uri="{BB962C8B-B14F-4D97-AF65-F5344CB8AC3E}">
        <p14:creationId xmlns:p14="http://schemas.microsoft.com/office/powerpoint/2010/main" val="27008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Enables allocating blocks of memory within a persistent region</a:t>
            </a:r>
          </a:p>
          <a:p>
            <a:r>
              <a:rPr lang="en-US" sz="2000" dirty="0" smtClean="0"/>
              <a:t>Requires programmer ensure reachability to avoid space leakage</a:t>
            </a:r>
          </a:p>
          <a:p>
            <a:pPr lvl="1"/>
            <a:r>
              <a:rPr lang="en-US" sz="1800" dirty="0" smtClean="0"/>
              <a:t>API helps programmer</a:t>
            </a:r>
            <a:r>
              <a:rPr lang="en-US" sz="1800" dirty="0"/>
              <a:t>: </a:t>
            </a:r>
            <a:endParaRPr lang="en-US" sz="1800" dirty="0" smtClean="0"/>
          </a:p>
          <a:p>
            <a:pPr marL="228600" lvl="1" indent="0">
              <a:buNone/>
            </a:pPr>
            <a:r>
              <a:rPr lang="en-US" sz="1800" dirty="0" smtClean="0"/>
              <a:t>   </a:t>
            </a:r>
            <a:r>
              <a:rPr lang="en-US" sz="1800" dirty="0" err="1" smtClean="0"/>
              <a:t>pmalloc</a:t>
            </a:r>
            <a:r>
              <a:rPr lang="en-US" sz="1800" dirty="0" smtClean="0"/>
              <a:t>(</a:t>
            </a:r>
            <a:r>
              <a:rPr lang="en-US" sz="1800" dirty="0" err="1" smtClean="0"/>
              <a:t>sz</a:t>
            </a:r>
            <a:r>
              <a:rPr lang="en-US" sz="1800" dirty="0"/>
              <a:t>, </a:t>
            </a:r>
            <a:r>
              <a:rPr lang="en-US" sz="1800" b="1" i="1" dirty="0" err="1">
                <a:solidFill>
                  <a:srgbClr val="0070C0"/>
                </a:solidFill>
              </a:rPr>
              <a:t>addr</a:t>
            </a:r>
            <a:r>
              <a:rPr lang="en-US" sz="1800" dirty="0"/>
              <a:t>) atomically sets pointer to newly allocated </a:t>
            </a:r>
            <a:r>
              <a:rPr lang="en-US" sz="1800" dirty="0" smtClean="0"/>
              <a:t>memory</a:t>
            </a:r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8153400" y="3200400"/>
            <a:ext cx="1752600" cy="914400"/>
          </a:xfrm>
          <a:prstGeom prst="roundRect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810500" y="4394860"/>
            <a:ext cx="990600" cy="4572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709810" y="4005943"/>
            <a:ext cx="1071990" cy="457200"/>
          </a:xfrm>
          <a:prstGeom prst="round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Verdana" pitchFamily="34" charset="0"/>
              </a:rPr>
              <a:t>myObj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9" name="Straight Arrow Connector 8"/>
          <p:cNvCxnSpPr>
            <a:stCxn id="8" idx="3"/>
            <a:endCxn id="6" idx="1"/>
          </p:cNvCxnSpPr>
          <p:nvPr/>
        </p:nvCxnSpPr>
        <p:spPr bwMode="auto">
          <a:xfrm flipV="1">
            <a:off x="6781800" y="3657601"/>
            <a:ext cx="1371600" cy="5769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8" idx="3"/>
            <a:endCxn id="7" idx="1"/>
          </p:cNvCxnSpPr>
          <p:nvPr/>
        </p:nvCxnSpPr>
        <p:spPr bwMode="auto">
          <a:xfrm>
            <a:off x="6781800" y="4234544"/>
            <a:ext cx="1028700" cy="3889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2446107" y="3677392"/>
            <a:ext cx="2667000" cy="510778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bg1"/>
                </a:solidFill>
              </a:rPr>
              <a:t>myNamedRoot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1" idx="3"/>
            <a:endCxn id="8" idx="1"/>
          </p:cNvCxnSpPr>
          <p:nvPr/>
        </p:nvCxnSpPr>
        <p:spPr bwMode="auto">
          <a:xfrm>
            <a:off x="5113108" y="3932781"/>
            <a:ext cx="596703" cy="3017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14800" y="5080661"/>
            <a:ext cx="4374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pstatic</a:t>
            </a:r>
            <a:r>
              <a:rPr lang="en-US" sz="2400" dirty="0"/>
              <a:t> void * </a:t>
            </a:r>
            <a:r>
              <a:rPr lang="en-US" sz="2400" dirty="0" err="1"/>
              <a:t>myNamedRoot</a:t>
            </a:r>
            <a:r>
              <a:rPr lang="en-US" sz="2400" dirty="0"/>
              <a:t>;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pmalloc</a:t>
            </a:r>
            <a:r>
              <a:rPr lang="en-US" sz="2400" dirty="0"/>
              <a:t>(…, </a:t>
            </a:r>
            <a:r>
              <a:rPr lang="en-US" sz="2400" i="1" dirty="0">
                <a:solidFill>
                  <a:srgbClr val="0070C0"/>
                </a:solidFill>
              </a:rPr>
              <a:t>&amp;</a:t>
            </a:r>
            <a:r>
              <a:rPr lang="en-US" sz="2400" i="1" dirty="0" err="1">
                <a:solidFill>
                  <a:srgbClr val="0070C0"/>
                </a:solidFill>
              </a:rPr>
              <a:t>myNamedRoot</a:t>
            </a:r>
            <a:r>
              <a:rPr lang="en-US" sz="2400" dirty="0"/>
              <a:t>);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pmalloc</a:t>
            </a:r>
            <a:r>
              <a:rPr lang="en-US" sz="2400" dirty="0"/>
              <a:t>(…, </a:t>
            </a:r>
            <a:r>
              <a:rPr lang="en-US" sz="2400" i="1" dirty="0">
                <a:solidFill>
                  <a:srgbClr val="FF0000"/>
                </a:solidFill>
              </a:rPr>
              <a:t>&amp;(</a:t>
            </a:r>
            <a:r>
              <a:rPr lang="en-US" sz="2400" i="1" dirty="0" err="1">
                <a:solidFill>
                  <a:srgbClr val="FF0000"/>
                </a:solidFill>
              </a:rPr>
              <a:t>myObj</a:t>
            </a:r>
            <a:r>
              <a:rPr lang="en-US" sz="2400" i="1" dirty="0">
                <a:solidFill>
                  <a:srgbClr val="FF0000"/>
                </a:solidFill>
              </a:rPr>
              <a:t>-&gt;child)</a:t>
            </a:r>
            <a:r>
              <a:rPr lang="en-US" sz="2400" dirty="0"/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EA8E-3666-6745-A25E-8950C90700D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95436"/>
            <a:ext cx="10969943" cy="852364"/>
          </a:xfrm>
        </p:spPr>
        <p:txBody>
          <a:bodyPr>
            <a:normAutofit/>
          </a:bodyPr>
          <a:lstStyle/>
          <a:p>
            <a:r>
              <a:rPr lang="en-US" dirty="0" smtClean="0"/>
              <a:t>NV-Heaps: Smart pointers for referential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EA8E-3666-6745-A25E-8950C90700DA}" type="slidenum">
              <a:rPr lang="en-US" smtClean="0"/>
              <a:t>66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Prevent </a:t>
            </a:r>
            <a:r>
              <a:rPr lang="en-US" sz="2000" dirty="0"/>
              <a:t>persistent memory leaks</a:t>
            </a:r>
          </a:p>
          <a:p>
            <a:pPr lvl="1"/>
            <a:r>
              <a:rPr lang="en-US" sz="1800" dirty="0"/>
              <a:t>Pointers maintain per-object reference count</a:t>
            </a:r>
          </a:p>
          <a:p>
            <a:pPr lvl="1"/>
            <a:r>
              <a:rPr lang="en-US" sz="1800" dirty="0"/>
              <a:t>Objects have to be reachable from the heap’s root</a:t>
            </a:r>
          </a:p>
          <a:p>
            <a:endParaRPr lang="en-US" sz="2000" dirty="0" smtClean="0"/>
          </a:p>
          <a:p>
            <a:r>
              <a:rPr lang="en-US" sz="2000" dirty="0" smtClean="0"/>
              <a:t>Prevent </a:t>
            </a:r>
            <a:r>
              <a:rPr lang="en-US" sz="2000" dirty="0"/>
              <a:t>unsafe references</a:t>
            </a:r>
          </a:p>
          <a:p>
            <a:pPr lvl="1"/>
            <a:r>
              <a:rPr lang="en-US" sz="1800" dirty="0"/>
              <a:t>NO non-volatile pointers to volatile data</a:t>
            </a:r>
          </a:p>
          <a:p>
            <a:pPr lvl="1"/>
            <a:r>
              <a:rPr lang="en-US" sz="1800" dirty="0"/>
              <a:t>NO inter-heap pointers</a:t>
            </a:r>
          </a:p>
          <a:p>
            <a:endParaRPr lang="en-US" sz="2000" dirty="0"/>
          </a:p>
          <a:p>
            <a:r>
              <a:rPr lang="en-US" sz="2000" dirty="0"/>
              <a:t>Support NV-Heaps relocation</a:t>
            </a:r>
          </a:p>
          <a:p>
            <a:pPr lvl="1"/>
            <a:r>
              <a:rPr lang="en-US" sz="1800" dirty="0"/>
              <a:t>Hold offset rather than absolute address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20200" y="1295400"/>
            <a:ext cx="24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[Colburn, ASPLOS’11]</a:t>
            </a:r>
          </a:p>
        </p:txBody>
      </p:sp>
    </p:spTree>
    <p:extLst>
      <p:ext uri="{BB962C8B-B14F-4D97-AF65-F5344CB8AC3E}">
        <p14:creationId xmlns:p14="http://schemas.microsoft.com/office/powerpoint/2010/main" val="29724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A28D8BF1-490A-C140-A7DE-AE56B35E2910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1905000" y="5791230"/>
            <a:ext cx="6172200" cy="5780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905000" y="5791230"/>
            <a:ext cx="6172200" cy="273268"/>
          </a:xfrm>
          <a:prstGeom prst="rect">
            <a:avLst/>
          </a:prstGeom>
          <a:solidFill>
            <a:srgbClr val="E3CEC7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905000" y="5177394"/>
            <a:ext cx="6172200" cy="582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05000" y="4880554"/>
            <a:ext cx="6172200" cy="269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905000" y="4540498"/>
            <a:ext cx="61722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186824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onsolas"/>
                <a:cs typeface="Consolas"/>
              </a:rPr>
              <a:t>update_hash</a:t>
            </a:r>
            <a:r>
              <a:rPr lang="en-US" sz="2000" b="1" dirty="0">
                <a:latin typeface="Consolas"/>
                <a:cs typeface="Consolas"/>
              </a:rPr>
              <a:t>(key, value) {</a:t>
            </a:r>
          </a:p>
          <a:p>
            <a:r>
              <a:rPr lang="en-US" sz="2000" b="1" dirty="0">
                <a:latin typeface="Consolas"/>
                <a:cs typeface="Consolas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Consolas"/>
                <a:cs typeface="Consolas"/>
              </a:rPr>
              <a:t>patomic</a:t>
            </a:r>
            <a:r>
              <a:rPr lang="en-US" sz="2000" b="1" dirty="0">
                <a:solidFill>
                  <a:srgbClr val="FF0000"/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nsolas"/>
                <a:cs typeface="Consolas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Consolas"/>
                <a:cs typeface="Consolas"/>
              </a:rPr>
              <a:t>pmalloc</a:t>
            </a:r>
            <a:r>
              <a:rPr lang="en-US" sz="2000" b="1" dirty="0">
                <a:latin typeface="Consolas"/>
                <a:cs typeface="Consolas"/>
              </a:rPr>
              <a:t>(</a:t>
            </a:r>
            <a:r>
              <a:rPr lang="en-US" sz="2000" b="1" dirty="0" err="1">
                <a:latin typeface="Consolas"/>
                <a:cs typeface="Consolas"/>
              </a:rPr>
              <a:t>sizeof</a:t>
            </a:r>
            <a:r>
              <a:rPr lang="en-US" sz="2000" b="1" dirty="0">
                <a:latin typeface="Consolas"/>
                <a:cs typeface="Consolas"/>
              </a:rPr>
              <a:t>(*bucket), &amp;bucket));</a:t>
            </a:r>
          </a:p>
          <a:p>
            <a:r>
              <a:rPr lang="en-US" sz="2000" b="1" dirty="0">
                <a:latin typeface="Consolas"/>
                <a:cs typeface="Consolas"/>
              </a:rPr>
              <a:t>    bucket-&gt;key = key;</a:t>
            </a:r>
          </a:p>
          <a:p>
            <a:r>
              <a:rPr lang="en-US" sz="2000" b="1" dirty="0">
                <a:latin typeface="Consolas"/>
                <a:cs typeface="Consolas"/>
              </a:rPr>
              <a:t>    bucket-&gt;value = value;</a:t>
            </a:r>
          </a:p>
          <a:p>
            <a:r>
              <a:rPr lang="en-US" sz="2000" b="1" dirty="0">
                <a:latin typeface="Consolas"/>
                <a:cs typeface="Consolas"/>
              </a:rPr>
              <a:t>    insert(hash, bucket);</a:t>
            </a:r>
          </a:p>
          <a:p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nsolas"/>
                <a:cs typeface="Consolas"/>
              </a:rPr>
              <a:t> }</a:t>
            </a:r>
          </a:p>
          <a:p>
            <a:r>
              <a:rPr lang="en-US" sz="2000" b="1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905000" y="2638140"/>
            <a:ext cx="6172200" cy="650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905000" y="1674692"/>
            <a:ext cx="6172200" cy="381000"/>
          </a:xfrm>
          <a:prstGeom prst="rect">
            <a:avLst/>
          </a:prstGeom>
          <a:solidFill>
            <a:schemeClr val="bg2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2379" y="2293995"/>
            <a:ext cx="58252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nsolas"/>
                <a:cs typeface="Consolas"/>
              </a:rPr>
              <a:t>main() {</a:t>
            </a:r>
          </a:p>
          <a:p>
            <a:r>
              <a:rPr lang="en-US" sz="2000" b="1" dirty="0">
                <a:latin typeface="Consolas"/>
                <a:cs typeface="Consolas"/>
              </a:rPr>
              <a:t>  if (!</a:t>
            </a:r>
            <a:r>
              <a:rPr lang="en-US" sz="2000" b="1" dirty="0" err="1">
                <a:latin typeface="Consolas"/>
                <a:cs typeface="Consolas"/>
              </a:rPr>
              <a:t>htRoot</a:t>
            </a:r>
            <a:r>
              <a:rPr lang="en-US" sz="2000" b="1" dirty="0">
                <a:latin typeface="Consolas"/>
                <a:cs typeface="Consolas"/>
              </a:rPr>
              <a:t>)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nsolas"/>
                <a:cs typeface="Consolas"/>
              </a:rPr>
              <a:t>    </a:t>
            </a:r>
            <a:r>
              <a:rPr lang="en-US" sz="2000" b="1" dirty="0" err="1">
                <a:solidFill>
                  <a:srgbClr val="FF0000"/>
                </a:solidFill>
                <a:latin typeface="Consolas"/>
                <a:cs typeface="Consolas"/>
              </a:rPr>
              <a:t>pmalloc</a:t>
            </a:r>
            <a:r>
              <a:rPr lang="en-US" sz="2000" b="1" dirty="0">
                <a:latin typeface="Consolas"/>
                <a:cs typeface="Consolas"/>
              </a:rPr>
              <a:t>(N*</a:t>
            </a:r>
            <a:r>
              <a:rPr lang="en-US" sz="2000" b="1" dirty="0" err="1">
                <a:latin typeface="Consolas"/>
                <a:cs typeface="Consolas"/>
              </a:rPr>
              <a:t>sizeof</a:t>
            </a:r>
            <a:r>
              <a:rPr lang="en-US" sz="2000" b="1" dirty="0">
                <a:latin typeface="Consolas"/>
                <a:cs typeface="Consolas"/>
              </a:rPr>
              <a:t>(*bucket), &amp;</a:t>
            </a:r>
            <a:r>
              <a:rPr lang="en-US" sz="2000" b="1" dirty="0" err="1">
                <a:latin typeface="Consolas"/>
                <a:cs typeface="Consolas"/>
              </a:rPr>
              <a:t>htRoot</a:t>
            </a:r>
            <a:r>
              <a:rPr lang="en-US" sz="2000" b="1" dirty="0">
                <a:latin typeface="Consolas"/>
                <a:cs typeface="Consolas"/>
              </a:rPr>
              <a:t>);</a:t>
            </a:r>
          </a:p>
          <a:p>
            <a:r>
              <a:rPr lang="en-US" sz="2000" b="1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0356" y="1674692"/>
            <a:ext cx="328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Consolas"/>
                <a:cs typeface="Consolas"/>
              </a:rPr>
              <a:t>pstatic</a:t>
            </a:r>
            <a:r>
              <a:rPr lang="en-US" sz="2000" b="1" dirty="0">
                <a:latin typeface="Consolas"/>
                <a:cs typeface="Consolas"/>
              </a:rPr>
              <a:t> </a:t>
            </a:r>
            <a:r>
              <a:rPr lang="en-US" sz="2000" b="1" dirty="0" err="1">
                <a:latin typeface="Consolas"/>
                <a:cs typeface="Consolas"/>
              </a:rPr>
              <a:t>htRoot</a:t>
            </a:r>
            <a:r>
              <a:rPr lang="en-US" sz="2000" b="1" dirty="0">
                <a:latin typeface="Consolas"/>
                <a:cs typeface="Consolas"/>
              </a:rPr>
              <a:t> = NULL;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610600" y="1721098"/>
            <a:ext cx="15240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nsolas"/>
                <a:cs typeface="Consolas"/>
              </a:rPr>
              <a:t>0000000000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8458200" y="2559298"/>
            <a:ext cx="1676400" cy="4114801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9392990" y="4286287"/>
            <a:ext cx="208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Persistent Heap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9972564" y="1769821"/>
            <a:ext cx="94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Static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458200" y="1721098"/>
            <a:ext cx="1676400" cy="304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0x00000AAA</a:t>
            </a:r>
          </a:p>
        </p:txBody>
      </p:sp>
      <p:cxnSp>
        <p:nvCxnSpPr>
          <p:cNvPr id="21" name="Shape 20"/>
          <p:cNvCxnSpPr>
            <a:stCxn id="19" idx="1"/>
          </p:cNvCxnSpPr>
          <p:nvPr/>
        </p:nvCxnSpPr>
        <p:spPr bwMode="auto">
          <a:xfrm rot="10800000" flipH="1" flipV="1">
            <a:off x="8458200" y="1873498"/>
            <a:ext cx="312760" cy="1066799"/>
          </a:xfrm>
          <a:prstGeom prst="curvedConnector4">
            <a:avLst>
              <a:gd name="adj1" fmla="val -73091"/>
              <a:gd name="adj2" fmla="val 57143"/>
            </a:avLst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8560649" y="3195942"/>
            <a:ext cx="994681" cy="520005"/>
            <a:chOff x="7036648" y="2880307"/>
            <a:chExt cx="994681" cy="520005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036648" y="2880307"/>
              <a:ext cx="420624" cy="461665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Consolas"/>
                <a:cs typeface="Consolas"/>
              </a:endParaRPr>
            </a:p>
          </p:txBody>
        </p:sp>
        <p:cxnSp>
          <p:nvCxnSpPr>
            <p:cNvPr id="25" name="Shape 24"/>
            <p:cNvCxnSpPr>
              <a:stCxn id="34" idx="3"/>
              <a:endCxn id="1029" idx="0"/>
            </p:cNvCxnSpPr>
            <p:nvPr/>
          </p:nvCxnSpPr>
          <p:spPr bwMode="auto">
            <a:xfrm>
              <a:off x="7457272" y="3111140"/>
              <a:ext cx="574057" cy="289172"/>
            </a:xfrm>
            <a:prstGeom prst="curvedConnector2">
              <a:avLst/>
            </a:prstGeom>
            <a:solidFill>
              <a:schemeClr val="accent1"/>
            </a:solidFill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029" name="Picture 5" descr="C:\Users\hvolos\AppData\Local\Microsoft\Windows\Temporary Internet Files\Content.IE5\OHN2KB6T\MC900441293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71258" y="3715946"/>
            <a:ext cx="1768143" cy="1510352"/>
          </a:xfrm>
          <a:prstGeom prst="rect">
            <a:avLst/>
          </a:prstGeom>
          <a:noFill/>
        </p:spPr>
      </p:pic>
      <p:sp>
        <p:nvSpPr>
          <p:cNvPr id="32" name="Rounded Rectangle 31"/>
          <p:cNvSpPr/>
          <p:nvPr/>
        </p:nvSpPr>
        <p:spPr bwMode="auto">
          <a:xfrm>
            <a:off x="8991600" y="4456338"/>
            <a:ext cx="1143000" cy="457200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Consolas"/>
                <a:cs typeface="Consolas"/>
              </a:rPr>
              <a:t>key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Consolas"/>
                <a:cs typeface="Consolas"/>
              </a:rPr>
              <a:t>value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769352" y="1721098"/>
            <a:ext cx="612648" cy="301752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/>
                <a:cs typeface="Consolas"/>
              </a:rPr>
              <a:t>htRoot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42360" y="2940298"/>
            <a:ext cx="457200" cy="3557298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ghtning Bolt 32"/>
          <p:cNvSpPr/>
          <p:nvPr/>
        </p:nvSpPr>
        <p:spPr bwMode="auto">
          <a:xfrm>
            <a:off x="8077200" y="3879583"/>
            <a:ext cx="2057400" cy="1443930"/>
          </a:xfrm>
          <a:prstGeom prst="lightningBolt">
            <a:avLst/>
          </a:prstGeom>
          <a:solidFill>
            <a:srgbClr val="FF0000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9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8" grpId="0" animBg="1"/>
      <p:bldP spid="28" grpId="1" animBg="1"/>
      <p:bldP spid="27" grpId="0" animBg="1"/>
      <p:bldP spid="27" grpId="1" animBg="1"/>
      <p:bldP spid="30" grpId="0" animBg="1"/>
      <p:bldP spid="30" grpId="1" animBg="1"/>
      <p:bldP spid="8" grpId="0" build="allAtOnce"/>
      <p:bldP spid="29" grpId="0" animBg="1"/>
      <p:bldP spid="11" grpId="0"/>
      <p:bldP spid="19" grpId="0" animBg="1"/>
      <p:bldP spid="19" grpId="1" animBg="1"/>
      <p:bldP spid="32" grpId="0"/>
      <p:bldP spid="32" grpId="1"/>
      <p:bldP spid="6" grpId="0" animBg="1"/>
      <p:bldP spid="33" grpId="0" animBg="1"/>
      <p:bldP spid="33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0"/>
            <a:ext cx="10969784" cy="4648200"/>
          </a:xfrm>
        </p:spPr>
        <p:txBody>
          <a:bodyPr>
            <a:normAutofit/>
          </a:bodyPr>
          <a:lstStyle/>
          <a:p>
            <a:r>
              <a:rPr lang="en-US" sz="2000" dirty="0"/>
              <a:t>NVM performance model based on DRAM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Configurations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Platform</a:t>
            </a:r>
            <a:r>
              <a:rPr lang="en-US" sz="2000" dirty="0"/>
              <a:t>: Intel Core 2 2.5GHz (4 cores)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F1-490A-C140-A7DE-AE56B35E291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071664" y="2031504"/>
            <a:ext cx="2808312" cy="864096"/>
          </a:xfrm>
          <a:custGeom>
            <a:avLst/>
            <a:gdLst/>
            <a:ahLst/>
            <a:cxnLst/>
            <a:rect l="l" t="t" r="r" b="b"/>
            <a:pathLst>
              <a:path w="3904676" h="1094568">
                <a:moveTo>
                  <a:pt x="3766578" y="1052426"/>
                </a:moveTo>
                <a:lnTo>
                  <a:pt x="3766578" y="1052686"/>
                </a:lnTo>
                <a:lnTo>
                  <a:pt x="3765830" y="1052686"/>
                </a:lnTo>
                <a:close/>
                <a:moveTo>
                  <a:pt x="3828411" y="1030932"/>
                </a:moveTo>
                <a:lnTo>
                  <a:pt x="3832158" y="1042020"/>
                </a:lnTo>
                <a:lnTo>
                  <a:pt x="3796513" y="1042020"/>
                </a:lnTo>
                <a:close/>
                <a:moveTo>
                  <a:pt x="360167" y="0"/>
                </a:moveTo>
                <a:lnTo>
                  <a:pt x="501418" y="0"/>
                </a:lnTo>
                <a:lnTo>
                  <a:pt x="392215" y="108389"/>
                </a:lnTo>
                <a:lnTo>
                  <a:pt x="1093085" y="11888"/>
                </a:lnTo>
                <a:lnTo>
                  <a:pt x="1189186" y="135026"/>
                </a:lnTo>
                <a:lnTo>
                  <a:pt x="1705694" y="25312"/>
                </a:lnTo>
                <a:lnTo>
                  <a:pt x="2018020" y="144017"/>
                </a:lnTo>
                <a:lnTo>
                  <a:pt x="2330346" y="25312"/>
                </a:lnTo>
                <a:lnTo>
                  <a:pt x="2846854" y="135026"/>
                </a:lnTo>
                <a:lnTo>
                  <a:pt x="2942955" y="11888"/>
                </a:lnTo>
                <a:lnTo>
                  <a:pt x="3643825" y="108389"/>
                </a:lnTo>
                <a:lnTo>
                  <a:pt x="3534622" y="0"/>
                </a:lnTo>
                <a:lnTo>
                  <a:pt x="3675873" y="0"/>
                </a:lnTo>
                <a:lnTo>
                  <a:pt x="3849357" y="16086"/>
                </a:lnTo>
                <a:lnTo>
                  <a:pt x="3904676" y="391108"/>
                </a:lnTo>
                <a:lnTo>
                  <a:pt x="3781840" y="313313"/>
                </a:lnTo>
                <a:lnTo>
                  <a:pt x="3878341" y="753881"/>
                </a:lnTo>
                <a:lnTo>
                  <a:pt x="3755203" y="814290"/>
                </a:lnTo>
                <a:lnTo>
                  <a:pt x="3824579" y="1019594"/>
                </a:lnTo>
                <a:lnTo>
                  <a:pt x="3016011" y="1094568"/>
                </a:lnTo>
                <a:lnTo>
                  <a:pt x="3139769" y="971732"/>
                </a:lnTo>
                <a:lnTo>
                  <a:pt x="2438899" y="1068233"/>
                </a:lnTo>
                <a:lnTo>
                  <a:pt x="2342798" y="945095"/>
                </a:lnTo>
                <a:lnTo>
                  <a:pt x="1826290" y="1054809"/>
                </a:lnTo>
                <a:lnTo>
                  <a:pt x="1513964" y="936104"/>
                </a:lnTo>
                <a:lnTo>
                  <a:pt x="1201638" y="1054809"/>
                </a:lnTo>
                <a:lnTo>
                  <a:pt x="685130" y="945095"/>
                </a:lnTo>
                <a:lnTo>
                  <a:pt x="589029" y="1068233"/>
                </a:lnTo>
                <a:lnTo>
                  <a:pt x="82966" y="998555"/>
                </a:lnTo>
                <a:lnTo>
                  <a:pt x="53491" y="943414"/>
                </a:lnTo>
                <a:lnTo>
                  <a:pt x="133544" y="659516"/>
                </a:lnTo>
                <a:lnTo>
                  <a:pt x="35247" y="609782"/>
                </a:lnTo>
                <a:lnTo>
                  <a:pt x="97576" y="234026"/>
                </a:lnTo>
                <a:lnTo>
                  <a:pt x="0" y="310645"/>
                </a:lnTo>
                <a:lnTo>
                  <a:pt x="25532" y="3102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0000"/>
                </a:solidFill>
                <a:latin typeface="Consolas"/>
                <a:cs typeface="Consolas"/>
              </a:rPr>
              <a:t>  FLUSH (</a:t>
            </a:r>
            <a:r>
              <a:rPr lang="en-US" sz="2400" b="1" dirty="0" err="1">
                <a:solidFill>
                  <a:srgbClr val="000000"/>
                </a:solidFill>
                <a:latin typeface="Consolas"/>
                <a:cs typeface="Consolas"/>
              </a:rPr>
              <a:t>addr</a:t>
            </a:r>
            <a:r>
              <a:rPr lang="en-US" sz="2400" b="1" dirty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0624" y="20818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Consolas"/>
                <a:cs typeface="Consolas"/>
              </a:rPr>
              <a:t>CLFLUSH (</a:t>
            </a:r>
            <a:r>
              <a:rPr lang="en-US" sz="2000" b="1" dirty="0" err="1">
                <a:latin typeface="Consolas"/>
                <a:cs typeface="Consolas"/>
              </a:rPr>
              <a:t>addr</a:t>
            </a:r>
            <a:r>
              <a:rPr lang="en-US" sz="2000" b="1" dirty="0">
                <a:latin typeface="Consolas"/>
                <a:cs typeface="Consolas"/>
              </a:rPr>
              <a:t>)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nsolas"/>
                <a:cs typeface="Consolas"/>
              </a:rPr>
              <a:t>MODEL_DELAY_NS (150)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6312024" y="2103512"/>
            <a:ext cx="457200" cy="685800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Consolas"/>
              <a:cs typeface="Consola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43672" y="3251921"/>
            <a:ext cx="6480720" cy="2234479"/>
            <a:chOff x="1619672" y="3717032"/>
            <a:chExt cx="6480720" cy="2234479"/>
          </a:xfrm>
        </p:grpSpPr>
        <p:grpSp>
          <p:nvGrpSpPr>
            <p:cNvPr id="10" name="Group 9"/>
            <p:cNvGrpSpPr/>
            <p:nvPr/>
          </p:nvGrpSpPr>
          <p:grpSpPr>
            <a:xfrm>
              <a:off x="1691680" y="4405478"/>
              <a:ext cx="2609221" cy="1546033"/>
              <a:chOff x="8299483" y="1833916"/>
              <a:chExt cx="3672408" cy="3785269"/>
            </a:xfrm>
          </p:grpSpPr>
          <p:sp>
            <p:nvSpPr>
              <p:cNvPr id="37" name="Rounded Rectangle 36"/>
              <p:cNvSpPr/>
              <p:nvPr/>
            </p:nvSpPr>
            <p:spPr bwMode="auto">
              <a:xfrm>
                <a:off x="8604449" y="4263705"/>
                <a:ext cx="3024337" cy="54685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Block Layer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 bwMode="auto">
              <a:xfrm>
                <a:off x="8604448" y="3314198"/>
                <a:ext cx="3024337" cy="850437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latin typeface="+mj-lt"/>
                  </a:rPr>
                  <a:t>Ext2 File System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 bwMode="auto">
              <a:xfrm>
                <a:off x="8604449" y="1833916"/>
                <a:ext cx="3024336" cy="54685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Application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flipV="1">
                <a:off x="8299483" y="2573832"/>
                <a:ext cx="3672408" cy="1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ounded Rectangle 45"/>
              <p:cNvSpPr/>
              <p:nvPr/>
            </p:nvSpPr>
            <p:spPr bwMode="auto">
              <a:xfrm>
                <a:off x="8604448" y="2708920"/>
                <a:ext cx="3024336" cy="54685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Virtual File System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 bwMode="auto">
              <a:xfrm>
                <a:off x="8604448" y="4911776"/>
                <a:ext cx="3024337" cy="707409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latin typeface="+mj-lt"/>
                  </a:rPr>
                  <a:t>RAM-disk + delay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436096" y="3719263"/>
              <a:ext cx="2664296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Mnemosyne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687447" y="4405479"/>
              <a:ext cx="2148771" cy="681937"/>
              <a:chOff x="8604448" y="1833916"/>
              <a:chExt cx="3024337" cy="1669638"/>
            </a:xfrm>
          </p:grpSpPr>
          <p:sp>
            <p:nvSpPr>
              <p:cNvPr id="72" name="Rounded Rectangle 71"/>
              <p:cNvSpPr/>
              <p:nvPr/>
            </p:nvSpPr>
            <p:spPr bwMode="auto">
              <a:xfrm>
                <a:off x="8604449" y="1833916"/>
                <a:ext cx="3024336" cy="54685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Application</a:t>
                </a:r>
              </a:p>
            </p:txBody>
          </p:sp>
          <p:sp>
            <p:nvSpPr>
              <p:cNvPr id="74" name="Rounded Rectangle 73"/>
              <p:cNvSpPr/>
              <p:nvPr/>
            </p:nvSpPr>
            <p:spPr bwMode="auto">
              <a:xfrm>
                <a:off x="8604448" y="2622041"/>
                <a:ext cx="3024336" cy="881513"/>
              </a:xfrm>
              <a:prstGeom prst="roundRect">
                <a:avLst/>
              </a:prstGeom>
              <a:solidFill>
                <a:srgbClr val="F7C12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+mj-lt"/>
                  </a:rPr>
                  <a:t>Persistent Memory</a:t>
                </a: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619672" y="3717032"/>
              <a:ext cx="2664296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       NVM-disk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7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TokyoCabinet</a:t>
            </a:r>
            <a:r>
              <a:rPr lang="en-US" sz="2000" dirty="0" smtClean="0"/>
              <a:t>: </a:t>
            </a:r>
            <a:r>
              <a:rPr lang="en-US" sz="2000" dirty="0"/>
              <a:t>K</a:t>
            </a:r>
            <a:r>
              <a:rPr lang="en-US" sz="2000" dirty="0" smtClean="0"/>
              <a:t>ey-value store</a:t>
            </a:r>
          </a:p>
          <a:p>
            <a:pPr lvl="1"/>
            <a:r>
              <a:rPr lang="en-US" sz="1800" dirty="0" smtClean="0"/>
              <a:t>Original: </a:t>
            </a:r>
            <a:r>
              <a:rPr lang="en-US" sz="1800" dirty="0" err="1" smtClean="0"/>
              <a:t>msyncs</a:t>
            </a:r>
            <a:r>
              <a:rPr lang="en-US" sz="1800" dirty="0" smtClean="0"/>
              <a:t> B-tree to a </a:t>
            </a:r>
            <a:r>
              <a:rPr lang="en-US" sz="1800" dirty="0" err="1" smtClean="0"/>
              <a:t>mmap’d</a:t>
            </a:r>
            <a:r>
              <a:rPr lang="en-US" sz="1800" dirty="0" smtClean="0"/>
              <a:t> file</a:t>
            </a:r>
          </a:p>
          <a:p>
            <a:pPr lvl="1"/>
            <a:r>
              <a:rPr lang="en-US" sz="1800" dirty="0" smtClean="0"/>
              <a:t>Modified: keeps B-tree in persistent memory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OpenLDAP</a:t>
            </a:r>
            <a:r>
              <a:rPr lang="en-US" sz="2000" dirty="0"/>
              <a:t>: </a:t>
            </a:r>
            <a:r>
              <a:rPr lang="en-US" sz="2000" dirty="0" smtClean="0"/>
              <a:t>Directory service</a:t>
            </a:r>
            <a:endParaRPr lang="en-US" sz="2000" dirty="0"/>
          </a:p>
          <a:p>
            <a:pPr lvl="1"/>
            <a:r>
              <a:rPr lang="en-US" sz="1800" dirty="0"/>
              <a:t>Original: stores </a:t>
            </a:r>
            <a:r>
              <a:rPr lang="en-US" sz="1800" dirty="0" err="1"/>
              <a:t>dir</a:t>
            </a:r>
            <a:r>
              <a:rPr lang="en-US" sz="1800" dirty="0"/>
              <a:t>-entries in Berkeley DB</a:t>
            </a:r>
          </a:p>
          <a:p>
            <a:pPr lvl="1"/>
            <a:r>
              <a:rPr lang="en-US" sz="1800" dirty="0"/>
              <a:t>Modified: keeps </a:t>
            </a:r>
            <a:r>
              <a:rPr lang="en-US" sz="1800" dirty="0" err="1"/>
              <a:t>dir</a:t>
            </a:r>
            <a:r>
              <a:rPr lang="en-US" sz="1800" dirty="0"/>
              <a:t>-entries in persistent memory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F1-490A-C140-A7DE-AE56B35E291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sz="2800" dirty="0" smtClean="0"/>
          </a:p>
          <a:p>
            <a:pPr marL="0" indent="0" algn="ctr">
              <a:buNone/>
            </a:pPr>
            <a:r>
              <a:rPr lang="en-US" altLang="en-US" sz="2800" dirty="0" smtClean="0"/>
              <a:t>Tape </a:t>
            </a:r>
            <a:r>
              <a:rPr lang="en-US" altLang="en-US" sz="2800" dirty="0"/>
              <a:t>is Dead</a:t>
            </a:r>
            <a:br>
              <a:rPr lang="en-US" altLang="en-US" sz="2800" dirty="0"/>
            </a:br>
            <a:r>
              <a:rPr lang="en-US" altLang="en-US" sz="2800" dirty="0"/>
              <a:t>Disk is Tape</a:t>
            </a:r>
            <a:br>
              <a:rPr lang="en-US" altLang="en-US" sz="2800" dirty="0"/>
            </a:br>
            <a:r>
              <a:rPr lang="en-US" altLang="en-US" sz="2800" dirty="0"/>
              <a:t>Flash is Disk</a:t>
            </a:r>
            <a:br>
              <a:rPr lang="en-US" altLang="en-US" sz="2800" dirty="0"/>
            </a:br>
            <a:r>
              <a:rPr lang="en-US" altLang="en-US" sz="2800" dirty="0"/>
              <a:t>RAM Locality is </a:t>
            </a:r>
            <a:r>
              <a:rPr lang="en-US" altLang="en-US" sz="2800" dirty="0" smtClean="0"/>
              <a:t>King</a:t>
            </a:r>
          </a:p>
          <a:p>
            <a:pPr marL="0" indent="0">
              <a:buNone/>
            </a:pPr>
            <a:endParaRPr lang="en-US" dirty="0"/>
          </a:p>
          <a:p>
            <a:pPr algn="ctr"/>
            <a:r>
              <a:rPr lang="en-US" altLang="en-US" i="1" dirty="0"/>
              <a:t>Jim </a:t>
            </a:r>
            <a:r>
              <a:rPr lang="en-US" altLang="en-US" i="1" dirty="0" smtClean="0"/>
              <a:t>Gray,  Microsoft, December </a:t>
            </a:r>
            <a:r>
              <a:rPr lang="en-US" altLang="en-US" i="1" dirty="0"/>
              <a:t>2006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/>
              <a:t>p</a:t>
            </a:r>
            <a:r>
              <a:rPr lang="en-US" dirty="0" smtClean="0"/>
              <a:t>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667200"/>
            <a:ext cx="82296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Write-mostly workloads</a:t>
            </a:r>
          </a:p>
          <a:p>
            <a:r>
              <a:rPr lang="en-US" dirty="0" err="1"/>
              <a:t>TokyoCabinet</a:t>
            </a:r>
            <a:r>
              <a:rPr lang="en-US" dirty="0"/>
              <a:t>: 1024-byte ins/del queries</a:t>
            </a:r>
          </a:p>
          <a:p>
            <a:r>
              <a:rPr lang="en-US" dirty="0" err="1"/>
              <a:t>OpenLDAP</a:t>
            </a:r>
            <a:r>
              <a:rPr lang="en-US" dirty="0"/>
              <a:t>: template-based update queries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8BF1-490A-C140-A7DE-AE56B35E2910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124200" y="1295399"/>
          <a:ext cx="73152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953412" y="2367125"/>
            <a:ext cx="3616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Update throughput </a:t>
            </a:r>
          </a:p>
          <a:p>
            <a:pPr algn="ctr"/>
            <a:r>
              <a:rPr lang="en-US" sz="2000" dirty="0">
                <a:latin typeface="+mj-lt"/>
              </a:rPr>
              <a:t>relative</a:t>
            </a:r>
          </a:p>
          <a:p>
            <a:pPr algn="ctr"/>
            <a:r>
              <a:rPr lang="en-US" sz="2000" dirty="0">
                <a:latin typeface="+mj-lt"/>
              </a:rPr>
              <a:t>to NVM-disk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1" y="3657600"/>
            <a:ext cx="65723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2,044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3570" y="3664790"/>
            <a:ext cx="65723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5,428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0704" y="1219200"/>
            <a:ext cx="80310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30,361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9041" y="3588590"/>
            <a:ext cx="65723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7,350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03867" y="1525053"/>
            <a:ext cx="1524675" cy="2444031"/>
            <a:chOff x="1362339" y="5580075"/>
            <a:chExt cx="1524675" cy="2444031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2070097" y="5580075"/>
              <a:ext cx="0" cy="244403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744014" y="5580075"/>
              <a:ext cx="1143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1362339" y="6270990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14.8x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12161" y="3155032"/>
            <a:ext cx="646331" cy="792088"/>
            <a:chOff x="4211960" y="3645024"/>
            <a:chExt cx="646331" cy="792088"/>
          </a:xfrm>
        </p:grpSpPr>
        <p:sp>
          <p:nvSpPr>
            <p:cNvPr id="20" name="TextBox 19"/>
            <p:cNvSpPr txBox="1"/>
            <p:nvPr/>
          </p:nvSpPr>
          <p:spPr>
            <a:xfrm>
              <a:off x="4211960" y="364502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35%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644008" y="4005064"/>
              <a:ext cx="72008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72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8" grpId="0" animBg="1"/>
      <p:bldP spid="9" grpId="0" animBg="1"/>
      <p:bldP spid="10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programming models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 and principles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Persist and reuse (instant restart)</a:t>
            </a:r>
          </a:p>
          <a:p>
            <a:r>
              <a:rPr lang="en-US" sz="2000" dirty="0" smtClean="0"/>
              <a:t>One format of data</a:t>
            </a:r>
          </a:p>
          <a:p>
            <a:r>
              <a:rPr lang="en-US" sz="2000" dirty="0" smtClean="0"/>
              <a:t>Fine grained updates: directly byte-addressed with CPU loads and stores</a:t>
            </a:r>
            <a:endParaRPr lang="en-US" sz="2000" dirty="0"/>
          </a:p>
          <a:p>
            <a:r>
              <a:rPr lang="en-US" sz="2000" dirty="0" smtClean="0"/>
              <a:t>Preserve existing programming models as much as possible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failure-induced inconsistencies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Support for failure-atomic updates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/>
              <a:t>73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22098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transfer(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from,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to, double amount)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228600" lvl="1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__durable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228600" lvl="1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accounts[from] -= amount;</a:t>
            </a:r>
          </a:p>
          <a:p>
            <a:pPr marL="228600" lvl="1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accounts[to]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+=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amount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228600" lvl="1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}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228600" lvl="1" indent="0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368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3674" y="542568"/>
            <a:ext cx="11379624" cy="574516"/>
          </a:xfrm>
        </p:spPr>
        <p:txBody>
          <a:bodyPr/>
          <a:lstStyle/>
          <a:p>
            <a:r>
              <a:rPr lang="en-GB" dirty="0" smtClean="0"/>
              <a:t>Use model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4465504" y="2027105"/>
            <a:ext cx="1795750" cy="74914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User Program</a:t>
            </a:r>
          </a:p>
        </p:txBody>
      </p:sp>
      <p:sp>
        <p:nvSpPr>
          <p:cNvPr id="8" name="Oval 7"/>
          <p:cNvSpPr/>
          <p:nvPr/>
        </p:nvSpPr>
        <p:spPr>
          <a:xfrm>
            <a:off x="2229080" y="980502"/>
            <a:ext cx="2005070" cy="9144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Persistent Region API </a:t>
            </a:r>
          </a:p>
        </p:txBody>
      </p:sp>
      <p:sp>
        <p:nvSpPr>
          <p:cNvPr id="9" name="Oval 8"/>
          <p:cNvSpPr/>
          <p:nvPr/>
        </p:nvSpPr>
        <p:spPr>
          <a:xfrm>
            <a:off x="6556873" y="989683"/>
            <a:ext cx="2005070" cy="9144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Consistency API </a:t>
            </a: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 flipH="1">
            <a:off x="6261253" y="1770172"/>
            <a:ext cx="589256" cy="26794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</p:cNvCxnSpPr>
          <p:nvPr/>
        </p:nvCxnSpPr>
        <p:spPr>
          <a:xfrm>
            <a:off x="3940514" y="1760992"/>
            <a:ext cx="536006" cy="266113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02786" y="2886419"/>
            <a:ext cx="11016" cy="76016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17196" y="3106758"/>
            <a:ext cx="8605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Compile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07736" y="3765934"/>
            <a:ext cx="1795750" cy="74914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Instrumented User Program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334000" y="4603214"/>
            <a:ext cx="11016" cy="76016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48409" y="4867621"/>
            <a:ext cx="8497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Execute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13812" y="5453349"/>
            <a:ext cx="2798284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Persistent Data</a:t>
            </a:r>
          </a:p>
        </p:txBody>
      </p:sp>
      <p:sp>
        <p:nvSpPr>
          <p:cNvPr id="25" name="Oval 24"/>
          <p:cNvSpPr/>
          <p:nvPr/>
        </p:nvSpPr>
        <p:spPr>
          <a:xfrm>
            <a:off x="7293168" y="3653929"/>
            <a:ext cx="2005070" cy="9144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Runtime </a:t>
            </a:r>
            <a:r>
              <a:rPr lang="en-US" dirty="0">
                <a:solidFill>
                  <a:schemeClr val="tx1"/>
                </a:solidFill>
              </a:rPr>
              <a:t>library</a:t>
            </a:r>
          </a:p>
        </p:txBody>
      </p:sp>
      <p:cxnSp>
        <p:nvCxnSpPr>
          <p:cNvPr id="27" name="Straight Arrow Connector 26"/>
          <p:cNvCxnSpPr>
            <a:stCxn id="20" idx="3"/>
            <a:endCxn id="25" idx="2"/>
          </p:cNvCxnSpPr>
          <p:nvPr/>
        </p:nvCxnSpPr>
        <p:spPr>
          <a:xfrm flipV="1">
            <a:off x="6303486" y="4111129"/>
            <a:ext cx="989682" cy="29378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834130" y="4549967"/>
            <a:ext cx="705080" cy="84829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88227" y="4779486"/>
            <a:ext cx="8573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Recover</a:t>
            </a:r>
          </a:p>
        </p:txBody>
      </p:sp>
    </p:spTree>
    <p:extLst>
      <p:ext uri="{BB962C8B-B14F-4D97-AF65-F5344CB8AC3E}">
        <p14:creationId xmlns:p14="http://schemas.microsoft.com/office/powerpoint/2010/main" val="40611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Region API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75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90600" y="1905000"/>
            <a:ext cx="4060086" cy="2245795"/>
            <a:chOff x="524586" y="1725521"/>
            <a:chExt cx="3526686" cy="1636195"/>
          </a:xfrm>
        </p:grpSpPr>
        <p:sp>
          <p:nvSpPr>
            <p:cNvPr id="8" name="Oval 7"/>
            <p:cNvSpPr/>
            <p:nvPr/>
          </p:nvSpPr>
          <p:spPr>
            <a:xfrm>
              <a:off x="1114950" y="1725521"/>
              <a:ext cx="2581836" cy="12304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23916" y="2270126"/>
              <a:ext cx="134471" cy="941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92813" y="2213649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10973" y="2070774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10973" y="2362239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83413" y="1933614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9" idx="6"/>
              <a:endCxn id="10" idx="1"/>
            </p:cNvCxnSpPr>
            <p:nvPr/>
          </p:nvCxnSpPr>
          <p:spPr>
            <a:xfrm flipV="1">
              <a:off x="1258387" y="2307946"/>
              <a:ext cx="234427" cy="924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2" idx="1"/>
            </p:cNvCxnSpPr>
            <p:nvPr/>
          </p:nvCxnSpPr>
          <p:spPr>
            <a:xfrm>
              <a:off x="1736653" y="2407959"/>
              <a:ext cx="274320" cy="4857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1" idx="1"/>
            </p:cNvCxnSpPr>
            <p:nvPr/>
          </p:nvCxnSpPr>
          <p:spPr>
            <a:xfrm flipV="1">
              <a:off x="1736653" y="2165071"/>
              <a:ext cx="274320" cy="4857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487223" y="2505114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83413" y="2227937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endCxn id="18" idx="1"/>
            </p:cNvCxnSpPr>
            <p:nvPr/>
          </p:nvCxnSpPr>
          <p:spPr>
            <a:xfrm flipV="1">
              <a:off x="2254813" y="2322234"/>
              <a:ext cx="228600" cy="4000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1"/>
            </p:cNvCxnSpPr>
            <p:nvPr/>
          </p:nvCxnSpPr>
          <p:spPr>
            <a:xfrm>
              <a:off x="2254813" y="2547976"/>
              <a:ext cx="232410" cy="514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3" idx="1"/>
            </p:cNvCxnSpPr>
            <p:nvPr/>
          </p:nvCxnSpPr>
          <p:spPr>
            <a:xfrm flipV="1">
              <a:off x="2251003" y="2027911"/>
              <a:ext cx="232410" cy="4286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940613" y="2070774"/>
              <a:ext cx="243840" cy="188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endCxn id="22" idx="1"/>
            </p:cNvCxnSpPr>
            <p:nvPr/>
          </p:nvCxnSpPr>
          <p:spPr>
            <a:xfrm>
              <a:off x="2727253" y="2119352"/>
              <a:ext cx="213360" cy="4572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24586" y="2196168"/>
              <a:ext cx="569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latin typeface="Futura Bk" pitchFamily="34" charset="0"/>
                  <a:cs typeface="HP Simplified" pitchFamily="34" charset="0"/>
                </a:rPr>
                <a:t>Root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4645" y="3023162"/>
              <a:ext cx="3366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defTabSz="430213">
                <a:spcAft>
                  <a:spcPts val="400"/>
                </a:spcAft>
                <a:buSzPct val="100000"/>
              </a:pPr>
              <a:r>
                <a:rPr lang="en-US" sz="1600" dirty="0" smtClean="0">
                  <a:solidFill>
                    <a:srgbClr val="000000"/>
                  </a:solidFill>
                  <a:latin typeface="Futura Bk" pitchFamily="34" charset="0"/>
                  <a:cs typeface="HP Simplified" pitchFamily="34" charset="0"/>
                </a:rPr>
                <a:t>Outside data is considered transient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36644" y="1573648"/>
            <a:ext cx="1639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dirty="0" smtClean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Persistent Region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sz="quarter" idx="10"/>
          </p:nvPr>
        </p:nvSpPr>
        <p:spPr>
          <a:xfrm>
            <a:off x="6218024" y="1033660"/>
            <a:ext cx="4068976" cy="384314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US" sz="2400" b="0" i="1" u="sng" dirty="0" smtClean="0">
                <a:solidFill>
                  <a:srgbClr val="00A982"/>
                </a:solidFill>
                <a:latin typeface="Futura Bk" pitchFamily="34" charset="0"/>
              </a:rPr>
              <a:t>Basic program structure</a:t>
            </a:r>
          </a:p>
          <a:p>
            <a:pPr algn="ctr">
              <a:spcAft>
                <a:spcPts val="0"/>
              </a:spcAft>
            </a:pPr>
            <a:endParaRPr lang="en-US" sz="2000" b="0" i="1" u="sng" dirty="0" smtClean="0">
              <a:solidFill>
                <a:schemeClr val="tx2">
                  <a:lumMod val="75000"/>
                </a:schemeClr>
              </a:solidFill>
              <a:latin typeface="Futura Bk" pitchFamily="34" charset="0"/>
            </a:endParaRP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pr = </a:t>
            </a:r>
            <a:r>
              <a:rPr lang="en-US" sz="2000" b="0" i="1" dirty="0" err="1" smtClean="0">
                <a:solidFill>
                  <a:srgbClr val="C00000"/>
                </a:solidFill>
                <a:latin typeface="Futura Bk" pitchFamily="34" charset="0"/>
              </a:rPr>
              <a:t>find_or_create_persistent_region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(name);</a:t>
            </a:r>
          </a:p>
          <a:p>
            <a:pPr algn="l"/>
            <a:r>
              <a:rPr lang="en-US" sz="2000" b="0" dirty="0" err="1" smtClean="0">
                <a:solidFill>
                  <a:schemeClr val="tx1"/>
                </a:solidFill>
                <a:latin typeface="Futura Bk" pitchFamily="34" charset="0"/>
              </a:rPr>
              <a:t>persistent_data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 = </a:t>
            </a:r>
            <a:r>
              <a:rPr lang="en-US" sz="2000" b="0" i="1" dirty="0" err="1" smtClean="0">
                <a:solidFill>
                  <a:srgbClr val="C00000"/>
                </a:solidFill>
                <a:latin typeface="Futura Bk" pitchFamily="34" charset="0"/>
              </a:rPr>
              <a:t>get_root_pointer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(</a:t>
            </a:r>
            <a:r>
              <a:rPr lang="en-US" sz="2000" b="0" dirty="0" err="1" smtClean="0">
                <a:solidFill>
                  <a:schemeClr val="tx1"/>
                </a:solidFill>
                <a:latin typeface="Futura Bk" pitchFamily="34" charset="0"/>
              </a:rPr>
              <a:t>pr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);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Futura Bk" pitchFamily="34" charset="0"/>
              </a:rPr>
              <a:t>if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 (</a:t>
            </a:r>
            <a:r>
              <a:rPr lang="en-US" sz="2000" b="0" dirty="0" err="1" smtClean="0">
                <a:solidFill>
                  <a:schemeClr val="tx1"/>
                </a:solidFill>
                <a:latin typeface="Futura Bk" pitchFamily="34" charset="0"/>
              </a:rPr>
              <a:t>persistent_data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 is absent) {			</a:t>
            </a:r>
          </a:p>
          <a:p>
            <a:pPr algn="l"/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     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// initialize </a:t>
            </a:r>
            <a:r>
              <a:rPr lang="en-US" sz="2000" b="0" dirty="0" err="1" smtClean="0">
                <a:solidFill>
                  <a:schemeClr val="tx1"/>
                </a:solidFill>
                <a:latin typeface="Futura Bk" pitchFamily="34" charset="0"/>
              </a:rPr>
              <a:t>persistent_data</a:t>
            </a:r>
            <a:endParaRPr lang="en-US" sz="2000" b="0" dirty="0" smtClean="0">
              <a:solidFill>
                <a:schemeClr val="tx1"/>
              </a:solidFill>
              <a:latin typeface="Futura Bk" pitchFamily="34" charset="0"/>
            </a:endParaRPr>
          </a:p>
          <a:p>
            <a:pPr algn="l"/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     </a:t>
            </a:r>
            <a:r>
              <a:rPr lang="en-US" sz="2000" b="0" dirty="0" err="1" smtClean="0">
                <a:solidFill>
                  <a:schemeClr val="tx1"/>
                </a:solidFill>
                <a:latin typeface="Futura Bk" pitchFamily="34" charset="0"/>
              </a:rPr>
              <a:t>p_addr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 = </a:t>
            </a:r>
            <a:r>
              <a:rPr lang="en-US" sz="2000" b="0" dirty="0" err="1" smtClean="0">
                <a:solidFill>
                  <a:srgbClr val="C00000"/>
                </a:solidFill>
                <a:latin typeface="Futura Bk" pitchFamily="34" charset="0"/>
              </a:rPr>
              <a:t>pmalloc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(pr, size);</a:t>
            </a:r>
          </a:p>
          <a:p>
            <a:pPr algn="l"/>
            <a:r>
              <a:rPr lang="en-US" sz="2000" dirty="0">
                <a:latin typeface="Futura Bk" pitchFamily="34" charset="0"/>
              </a:rPr>
              <a:t> </a:t>
            </a:r>
            <a:r>
              <a:rPr lang="en-US" sz="2000" dirty="0" smtClean="0">
                <a:latin typeface="Futura Bk" pitchFamily="34" charset="0"/>
              </a:rPr>
              <a:t>     </a:t>
            </a:r>
            <a:r>
              <a:rPr lang="en-US" sz="2000" b="0" dirty="0" err="1" smtClean="0">
                <a:solidFill>
                  <a:srgbClr val="C00000"/>
                </a:solidFill>
                <a:latin typeface="Futura Bk" pitchFamily="34" charset="0"/>
              </a:rPr>
              <a:t>set_root_pointer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(</a:t>
            </a:r>
            <a:r>
              <a:rPr lang="en-US" sz="2000" b="0" dirty="0" err="1" smtClean="0">
                <a:solidFill>
                  <a:schemeClr val="tx1"/>
                </a:solidFill>
                <a:latin typeface="Futura Bk" pitchFamily="34" charset="0"/>
              </a:rPr>
              <a:t>pr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  <a:latin typeface="Futura Bk" pitchFamily="34" charset="0"/>
              </a:rPr>
              <a:t>p_addr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);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}</a:t>
            </a:r>
          </a:p>
          <a:p>
            <a:pPr algn="l"/>
            <a:r>
              <a:rPr lang="en-US" sz="2000" dirty="0" smtClean="0">
                <a:latin typeface="Futura Bk" pitchFamily="34" charset="0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Futura Bk" pitchFamily="34" charset="0"/>
              </a:rPr>
              <a:t>lse</a:t>
            </a:r>
            <a:r>
              <a:rPr lang="en-US" sz="2000" dirty="0" smtClean="0">
                <a:latin typeface="Futura Bk" pitchFamily="34" charset="0"/>
              </a:rPr>
              <a:t> {</a:t>
            </a:r>
          </a:p>
          <a:p>
            <a:pPr algn="l"/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   </a:t>
            </a:r>
            <a:r>
              <a:rPr lang="en-US" sz="2000" b="0" dirty="0" err="1" smtClean="0">
                <a:solidFill>
                  <a:schemeClr val="tx1"/>
                </a:solidFill>
                <a:latin typeface="Futura Bk" pitchFamily="34" charset="0"/>
              </a:rPr>
              <a:t>use_persistent_data</a:t>
            </a:r>
            <a:r>
              <a:rPr lang="en-US" sz="2000" b="0" dirty="0" smtClean="0">
                <a:solidFill>
                  <a:schemeClr val="tx1"/>
                </a:solidFill>
                <a:latin typeface="Futura Bk" pitchFamily="34" charset="0"/>
              </a:rPr>
              <a:t>()</a:t>
            </a:r>
          </a:p>
          <a:p>
            <a:pPr algn="l"/>
            <a:r>
              <a:rPr lang="en-US" sz="2000" dirty="0">
                <a:latin typeface="Futura Bk" pitchFamily="34" charset="0"/>
              </a:rPr>
              <a:t>}</a:t>
            </a:r>
            <a:endParaRPr lang="en-GB" sz="2000" b="0" dirty="0">
              <a:solidFill>
                <a:schemeClr val="tx1"/>
              </a:solidFill>
              <a:latin typeface="Futura B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API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lock/unlock</a:t>
            </a:r>
          </a:p>
          <a:p>
            <a:pPr lvl="1"/>
            <a:r>
              <a:rPr lang="en-US" sz="2000" dirty="0" smtClean="0"/>
              <a:t>Outermost critical sections are failure-atomic (FASE)</a:t>
            </a:r>
          </a:p>
          <a:p>
            <a:pPr lvl="1"/>
            <a:r>
              <a:rPr lang="en-US" sz="2000" dirty="0" smtClean="0"/>
              <a:t>Transparent compatibility with existing threaded software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urable {}</a:t>
            </a:r>
          </a:p>
          <a:p>
            <a:pPr lvl="1"/>
            <a:r>
              <a:rPr lang="en-US" sz="2000" dirty="0" smtClean="0"/>
              <a:t>Durable sections (no isolation)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25365"/>
            <a:ext cx="11379624" cy="574516"/>
          </a:xfrm>
        </p:spPr>
        <p:txBody>
          <a:bodyPr/>
          <a:lstStyle/>
          <a:p>
            <a:r>
              <a:rPr lang="en-US" dirty="0" smtClean="0"/>
              <a:t>A multithreaded persistent queue using Atlas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11867" y="3965026"/>
            <a:ext cx="2499991" cy="24211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enqueue(</a:t>
            </a:r>
            <a:r>
              <a:rPr lang="en-US" sz="1600" dirty="0" err="1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val</a:t>
            </a:r>
            <a:r>
              <a:rPr lang="en-US" sz="16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) {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Futura Bk" pitchFamily="34" charset="0"/>
                <a:cs typeface="HP Simplified" pitchFamily="34" charset="0"/>
              </a:rPr>
              <a:t>pmalloc()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    init_node()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    </a:t>
            </a:r>
            <a:r>
              <a:rPr lang="en-US" sz="1600" dirty="0">
                <a:latin typeface="Futura Bk" pitchFamily="34" charset="0"/>
                <a:cs typeface="HP Simplified" pitchFamily="34" charset="0"/>
              </a:rPr>
              <a:t>L.lock()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latin typeface="Futura Bk" pitchFamily="34" charset="0"/>
                <a:cs typeface="HP Simplified" pitchFamily="34" charset="0"/>
              </a:rPr>
              <a:t>    </a:t>
            </a:r>
            <a:r>
              <a:rPr lang="en-US" sz="1600" dirty="0" err="1">
                <a:latin typeface="Futura Bk" pitchFamily="34" charset="0"/>
                <a:cs typeface="HP Simplified" pitchFamily="34" charset="0"/>
              </a:rPr>
              <a:t>attach_node</a:t>
            </a:r>
            <a:r>
              <a:rPr lang="en-US" sz="1600" dirty="0">
                <a:latin typeface="Futura Bk" pitchFamily="34" charset="0"/>
                <a:cs typeface="HP Simplified" pitchFamily="34" charset="0"/>
              </a:rPr>
              <a:t>()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latin typeface="Futura Bk" pitchFamily="34" charset="0"/>
                <a:cs typeface="HP Simplified" pitchFamily="34" charset="0"/>
              </a:rPr>
              <a:t>    </a:t>
            </a:r>
            <a:r>
              <a:rPr lang="en-US" sz="1600" dirty="0" err="1">
                <a:latin typeface="Futura Bk" pitchFamily="34" charset="0"/>
                <a:cs typeface="HP Simplified" pitchFamily="34" charset="0"/>
              </a:rPr>
              <a:t>move_tail</a:t>
            </a:r>
            <a:r>
              <a:rPr lang="en-US" sz="1600" dirty="0">
                <a:latin typeface="Futura Bk" pitchFamily="34" charset="0"/>
                <a:cs typeface="HP Simplified" pitchFamily="34" charset="0"/>
              </a:rPr>
              <a:t>()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latin typeface="Futura Bk" pitchFamily="34" charset="0"/>
                <a:cs typeface="HP Simplified" pitchFamily="34" charset="0"/>
              </a:rPr>
              <a:t>    </a:t>
            </a:r>
            <a:r>
              <a:rPr lang="en-US" sz="1600" dirty="0" err="1">
                <a:latin typeface="Futura Bk" pitchFamily="34" charset="0"/>
                <a:cs typeface="HP Simplified" pitchFamily="34" charset="0"/>
              </a:rPr>
              <a:t>L.unlock</a:t>
            </a:r>
            <a:r>
              <a:rPr lang="en-US" sz="1600" dirty="0">
                <a:latin typeface="Futura Bk" pitchFamily="34" charset="0"/>
                <a:cs typeface="HP Simplified" pitchFamily="34" charset="0"/>
              </a:rPr>
              <a:t>()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7956" y="3964860"/>
            <a:ext cx="2499991" cy="24211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 err="1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dequeue</a:t>
            </a:r>
            <a:r>
              <a:rPr lang="en-US" sz="16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() {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    </a:t>
            </a:r>
            <a:r>
              <a:rPr lang="en-US" sz="1600" dirty="0">
                <a:latin typeface="Futura Bk" pitchFamily="34" charset="0"/>
                <a:cs typeface="HP Simplified" pitchFamily="34" charset="0"/>
              </a:rPr>
              <a:t>L.lock()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latin typeface="Futura Bk" pitchFamily="34" charset="0"/>
                <a:cs typeface="HP Simplified" pitchFamily="34" charset="0"/>
              </a:rPr>
              <a:t>    </a:t>
            </a:r>
            <a:r>
              <a:rPr lang="en-US" sz="1600" dirty="0" err="1">
                <a:latin typeface="Futura Bk" pitchFamily="34" charset="0"/>
                <a:cs typeface="HP Simplified" pitchFamily="34" charset="0"/>
              </a:rPr>
              <a:t>elem</a:t>
            </a:r>
            <a:r>
              <a:rPr lang="en-US" sz="1600" dirty="0">
                <a:latin typeface="Futura Bk" pitchFamily="34" charset="0"/>
                <a:cs typeface="HP Simplified" pitchFamily="34" charset="0"/>
              </a:rPr>
              <a:t> = </a:t>
            </a:r>
            <a:r>
              <a:rPr lang="en-US" sz="1600" dirty="0" err="1">
                <a:latin typeface="Futura Bk" pitchFamily="34" charset="0"/>
                <a:cs typeface="HP Simplified" pitchFamily="34" charset="0"/>
              </a:rPr>
              <a:t>read_head</a:t>
            </a:r>
            <a:r>
              <a:rPr lang="en-US" sz="1600" dirty="0">
                <a:latin typeface="Futura Bk" pitchFamily="34" charset="0"/>
                <a:cs typeface="HP Simplified" pitchFamily="34" charset="0"/>
              </a:rPr>
              <a:t>()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latin typeface="Futura Bk" pitchFamily="34" charset="0"/>
                <a:cs typeface="HP Simplified" pitchFamily="34" charset="0"/>
              </a:rPr>
              <a:t>    </a:t>
            </a:r>
            <a:r>
              <a:rPr lang="en-US" sz="1600" dirty="0" err="1">
                <a:latin typeface="Futura Bk" pitchFamily="34" charset="0"/>
                <a:cs typeface="HP Simplified" pitchFamily="34" charset="0"/>
              </a:rPr>
              <a:t>move_head</a:t>
            </a:r>
            <a:r>
              <a:rPr lang="en-US" sz="1600" dirty="0">
                <a:latin typeface="Futura Bk" pitchFamily="34" charset="0"/>
                <a:cs typeface="HP Simplified" pitchFamily="34" charset="0"/>
              </a:rPr>
              <a:t>()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latin typeface="Futura Bk" pitchFamily="34" charset="0"/>
                <a:cs typeface="HP Simplified" pitchFamily="34" charset="0"/>
              </a:rPr>
              <a:t>    </a:t>
            </a:r>
            <a:r>
              <a:rPr lang="en-US" sz="1600" dirty="0" err="1">
                <a:latin typeface="Futura Bk" pitchFamily="34" charset="0"/>
                <a:cs typeface="HP Simplified" pitchFamily="34" charset="0"/>
              </a:rPr>
              <a:t>L.unlock</a:t>
            </a:r>
            <a:r>
              <a:rPr lang="en-US" sz="1600" dirty="0">
                <a:latin typeface="Futura Bk" pitchFamily="34" charset="0"/>
                <a:cs typeface="HP Simplified" pitchFamily="34" charset="0"/>
              </a:rPr>
              <a:t>()</a:t>
            </a: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latin typeface="Futura Bk" pitchFamily="34" charset="0"/>
                <a:cs typeface="HP Simplified" pitchFamily="34" charset="0"/>
              </a:rPr>
              <a:t>    return </a:t>
            </a:r>
            <a:r>
              <a:rPr lang="en-US" sz="1600" dirty="0" err="1">
                <a:latin typeface="Futura Bk" pitchFamily="34" charset="0"/>
                <a:cs typeface="HP Simplified" pitchFamily="34" charset="0"/>
              </a:rPr>
              <a:t>elem</a:t>
            </a:r>
            <a:endParaRPr lang="en-US" sz="1600" dirty="0">
              <a:latin typeface="Futura Bk" pitchFamily="34" charset="0"/>
              <a:cs typeface="HP Simplified" pitchFamily="34" charset="0"/>
            </a:endParaRPr>
          </a:p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}</a:t>
            </a:r>
          </a:p>
          <a:p>
            <a:pPr defTabSz="430213">
              <a:spcAft>
                <a:spcPts val="400"/>
              </a:spcAft>
              <a:buSzPct val="100000"/>
            </a:pPr>
            <a:endParaRPr lang="en-US" sz="1600" dirty="0">
              <a:solidFill>
                <a:srgbClr val="000000"/>
              </a:solidFill>
              <a:latin typeface="Futura Bk" pitchFamily="34" charset="0"/>
              <a:cs typeface="HP Simplified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sz="quarter" idx="10"/>
          </p:nvPr>
        </p:nvSpPr>
        <p:spPr>
          <a:xfrm>
            <a:off x="2986443" y="2176446"/>
            <a:ext cx="4284649" cy="956054"/>
          </a:xfrm>
        </p:spPr>
        <p:txBody>
          <a:bodyPr/>
          <a:lstStyle/>
          <a:p>
            <a:pPr>
              <a:buNone/>
            </a:pPr>
            <a:r>
              <a:rPr lang="en-US" sz="1600" dirty="0">
                <a:latin typeface="Futura Bk" pitchFamily="34" charset="0"/>
              </a:rPr>
              <a:t>pr</a:t>
            </a:r>
            <a:r>
              <a:rPr lang="en-US" sz="1600" dirty="0">
                <a:solidFill>
                  <a:schemeClr val="tx1"/>
                </a:solidFill>
                <a:latin typeface="Futura Bk" pitchFamily="34" charset="0"/>
              </a:rPr>
              <a:t> = </a:t>
            </a:r>
            <a:r>
              <a:rPr lang="en-US" sz="1600" dirty="0" err="1">
                <a:solidFill>
                  <a:srgbClr val="C00000"/>
                </a:solidFill>
                <a:latin typeface="Futura Bk" pitchFamily="34" charset="0"/>
              </a:rPr>
              <a:t>find_or_create_persistent_heap</a:t>
            </a:r>
            <a:r>
              <a:rPr lang="en-US" sz="1600" dirty="0">
                <a:solidFill>
                  <a:schemeClr val="tx1"/>
                </a:solidFill>
                <a:latin typeface="Futura Bk" pitchFamily="34" charset="0"/>
              </a:rPr>
              <a:t>(“queue”);</a:t>
            </a:r>
          </a:p>
          <a:p>
            <a:pPr>
              <a:buNone/>
            </a:pPr>
            <a:r>
              <a:rPr lang="en-US" sz="1600" dirty="0">
                <a:latin typeface="Futura Bk" pitchFamily="34" charset="0"/>
              </a:rPr>
              <a:t>q</a:t>
            </a:r>
            <a:r>
              <a:rPr lang="en-US" sz="1600" dirty="0">
                <a:solidFill>
                  <a:schemeClr val="tx1"/>
                </a:solidFill>
                <a:latin typeface="Futura Bk" pitchFamily="34" charset="0"/>
              </a:rPr>
              <a:t> = </a:t>
            </a:r>
            <a:r>
              <a:rPr lang="en-US" sz="1600" dirty="0" err="1">
                <a:solidFill>
                  <a:srgbClr val="C00000"/>
                </a:solidFill>
                <a:latin typeface="Futura Bk" pitchFamily="34" charset="0"/>
              </a:rPr>
              <a:t>get_root</a:t>
            </a:r>
            <a:r>
              <a:rPr lang="en-US" sz="1600" dirty="0">
                <a:solidFill>
                  <a:schemeClr val="tx1"/>
                </a:solidFill>
                <a:latin typeface="Futura Bk" pitchFamily="34" charset="0"/>
              </a:rPr>
              <a:t>(pr);		</a:t>
            </a:r>
          </a:p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Futura Bk" pitchFamily="34" charset="0"/>
              </a:rPr>
              <a:t>if (</a:t>
            </a:r>
            <a:r>
              <a:rPr lang="en-US" sz="1600" dirty="0">
                <a:latin typeface="Futura Bk" pitchFamily="34" charset="0"/>
              </a:rPr>
              <a:t>q</a:t>
            </a:r>
            <a:r>
              <a:rPr lang="en-US" sz="1600" dirty="0">
                <a:solidFill>
                  <a:schemeClr val="tx1"/>
                </a:solidFill>
                <a:latin typeface="Futura Bk" pitchFamily="34" charset="0"/>
              </a:rPr>
              <a:t> is absent)</a:t>
            </a:r>
            <a:r>
              <a:rPr lang="en-US" sz="1600" dirty="0">
                <a:latin typeface="Futura Bk" pitchFamily="34" charset="0"/>
              </a:rPr>
              <a:t> initialize q and call </a:t>
            </a:r>
            <a:r>
              <a:rPr lang="en-US" sz="1600" dirty="0" err="1" smtClean="0">
                <a:solidFill>
                  <a:srgbClr val="C00000"/>
                </a:solidFill>
                <a:latin typeface="Futura Bk" pitchFamily="34" charset="0"/>
              </a:rPr>
              <a:t>set_root</a:t>
            </a:r>
            <a:r>
              <a:rPr lang="en-US" sz="1600" dirty="0" smtClean="0">
                <a:solidFill>
                  <a:srgbClr val="C00000"/>
                </a:solidFill>
                <a:latin typeface="Futura Bk" pitchFamily="34" charset="0"/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  <a:latin typeface="Futura Bk" pitchFamily="34" charset="0"/>
              </a:rPr>
              <a:t>pr</a:t>
            </a:r>
            <a:r>
              <a:rPr lang="en-US" sz="1600" dirty="0" smtClean="0">
                <a:solidFill>
                  <a:srgbClr val="C00000"/>
                </a:solidFill>
                <a:latin typeface="Futura Bk" pitchFamily="34" charset="0"/>
              </a:rPr>
              <a:t>, q)</a:t>
            </a:r>
            <a:endParaRPr lang="en-US" sz="1600" dirty="0">
              <a:solidFill>
                <a:srgbClr val="C00000"/>
              </a:solidFill>
              <a:latin typeface="Futura Bk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63780" y="3147103"/>
            <a:ext cx="1644445" cy="72758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06871" y="3150708"/>
            <a:ext cx="1477804" cy="74549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12700" y="3667599"/>
            <a:ext cx="1014413" cy="2952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Futura Bk" pitchFamily="34" charset="0"/>
              </a:rPr>
              <a:t>Thread 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50923" y="3666328"/>
            <a:ext cx="1014413" cy="2952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Futura Bk" pitchFamily="34" charset="0"/>
              </a:rPr>
              <a:t>Thread 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33451" y="4873665"/>
            <a:ext cx="1509203" cy="1207364"/>
          </a:xfrm>
          <a:prstGeom prst="roundRect">
            <a:avLst/>
          </a:prstGeom>
          <a:noFill/>
          <a:ln>
            <a:solidFill>
              <a:schemeClr val="accent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81812" y="4298096"/>
            <a:ext cx="2040384" cy="1207364"/>
          </a:xfrm>
          <a:prstGeom prst="roundRect">
            <a:avLst/>
          </a:prstGeom>
          <a:noFill/>
          <a:ln>
            <a:solidFill>
              <a:schemeClr val="accent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425013" y="4839635"/>
            <a:ext cx="264850" cy="300361"/>
          </a:xfrm>
          <a:prstGeom prst="roundRect">
            <a:avLst/>
          </a:prstGeom>
          <a:noFill/>
          <a:ln>
            <a:solidFill>
              <a:schemeClr val="accent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89863" y="4847033"/>
            <a:ext cx="1539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Consistent section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45163" y="1285528"/>
            <a:ext cx="836343" cy="49065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Futura Bk" pitchFamily="34" charset="0"/>
              </a:rPr>
              <a:t>val1</a:t>
            </a:r>
            <a:endParaRPr lang="en-US" dirty="0">
              <a:solidFill>
                <a:schemeClr val="tx1"/>
              </a:solidFill>
              <a:latin typeface="Futura B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8939" y="1281811"/>
            <a:ext cx="836343" cy="49065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Futura Bk" pitchFamily="34" charset="0"/>
            </a:endParaRPr>
          </a:p>
        </p:txBody>
      </p:sp>
      <p:cxnSp>
        <p:nvCxnSpPr>
          <p:cNvPr id="17" name="Straight Arrow Connector 16"/>
          <p:cNvCxnSpPr>
            <a:endCxn id="15" idx="1"/>
          </p:cNvCxnSpPr>
          <p:nvPr/>
        </p:nvCxnSpPr>
        <p:spPr>
          <a:xfrm flipV="1">
            <a:off x="2546354" y="1530855"/>
            <a:ext cx="698809" cy="14868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64666" y="1270659"/>
            <a:ext cx="836343" cy="490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Futura Bk" pitchFamily="34" charset="0"/>
              </a:rPr>
              <a:t>val2</a:t>
            </a:r>
            <a:endParaRPr lang="en-US" dirty="0">
              <a:solidFill>
                <a:schemeClr val="tx1"/>
              </a:solidFill>
              <a:latin typeface="Futura B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08442" y="1266942"/>
            <a:ext cx="836343" cy="490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Futura Bk" pitchFamily="34" charset="0"/>
            </a:endParaRPr>
          </a:p>
        </p:txBody>
      </p:sp>
      <p:cxnSp>
        <p:nvCxnSpPr>
          <p:cNvPr id="21" name="Straight Arrow Connector 20"/>
          <p:cNvCxnSpPr>
            <a:stCxn id="16" idx="3"/>
          </p:cNvCxnSpPr>
          <p:nvPr/>
        </p:nvCxnSpPr>
        <p:spPr>
          <a:xfrm flipV="1">
            <a:off x="4925282" y="1522386"/>
            <a:ext cx="447067" cy="4752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45789" y="996610"/>
            <a:ext cx="347546" cy="275064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28767" y="80206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FF0000"/>
                </a:solidFill>
                <a:latin typeface="Futura Bk" pitchFamily="34" charset="0"/>
                <a:cs typeface="HP Simplified" pitchFamily="34" charset="0"/>
              </a:rPr>
              <a:t>tail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023040" y="1519902"/>
            <a:ext cx="312785" cy="723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36406" y="1518318"/>
            <a:ext cx="1165" cy="32602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25697" y="1848150"/>
            <a:ext cx="436663" cy="409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230607" y="1945699"/>
            <a:ext cx="212699" cy="336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70248" y="1773079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n1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82077" y="1762193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n2</a:t>
            </a:r>
          </a:p>
        </p:txBody>
      </p:sp>
    </p:spTree>
    <p:extLst>
      <p:ext uri="{BB962C8B-B14F-4D97-AF65-F5344CB8AC3E}">
        <p14:creationId xmlns:p14="http://schemas.microsoft.com/office/powerpoint/2010/main" val="4277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implementation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Compiler support built on top of LLVM</a:t>
            </a:r>
          </a:p>
          <a:p>
            <a:r>
              <a:rPr lang="en-US" sz="2000" dirty="0" smtClean="0"/>
              <a:t>Library support for C/C++ environment on single node</a:t>
            </a:r>
          </a:p>
          <a:p>
            <a:r>
              <a:rPr lang="en-US" sz="2000" dirty="0" smtClean="0"/>
              <a:t>First-class persistence support for lock-based programs</a:t>
            </a:r>
          </a:p>
          <a:p>
            <a:r>
              <a:rPr lang="en-US" sz="2000" dirty="0" smtClean="0"/>
              <a:t>Compiler/runtime generate cache line flush/invalidate</a:t>
            </a:r>
          </a:p>
          <a:p>
            <a:r>
              <a:rPr lang="en-US" sz="2000" dirty="0" smtClean="0"/>
              <a:t>Persistent logs automatically written at runtime</a:t>
            </a:r>
          </a:p>
          <a:p>
            <a:r>
              <a:rPr lang="en-US" sz="2000" dirty="0" smtClean="0"/>
              <a:t>If there is a failure, recovery initiated automatically before program restart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01A982"/>
                </a:solidFill>
              </a:rPr>
              <a:t>Code available at https://github.com/HewlettPackard/Atlas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2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ight Arrow 91"/>
          <p:cNvSpPr/>
          <p:nvPr/>
        </p:nvSpPr>
        <p:spPr>
          <a:xfrm>
            <a:off x="3018362" y="3619534"/>
            <a:ext cx="6257366" cy="9861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2475500" y="350066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Time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024008" y="2955151"/>
            <a:ext cx="5640215" cy="53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94"/>
          <p:cNvGrpSpPr/>
          <p:nvPr/>
        </p:nvGrpSpPr>
        <p:grpSpPr>
          <a:xfrm>
            <a:off x="6201472" y="2792088"/>
            <a:ext cx="197582" cy="229138"/>
            <a:chOff x="4785360" y="3980688"/>
            <a:chExt cx="914400" cy="1280160"/>
          </a:xfrm>
        </p:grpSpPr>
        <p:sp>
          <p:nvSpPr>
            <p:cNvPr id="96" name="Rectangle 95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Block Arc 96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99" name="Oval 9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01"/>
          <p:cNvGrpSpPr/>
          <p:nvPr/>
        </p:nvGrpSpPr>
        <p:grpSpPr>
          <a:xfrm>
            <a:off x="7109417" y="2759095"/>
            <a:ext cx="329542" cy="280057"/>
            <a:chOff x="5874034" y="3395472"/>
            <a:chExt cx="1597152" cy="1280160"/>
          </a:xfrm>
        </p:grpSpPr>
        <p:sp>
          <p:nvSpPr>
            <p:cNvPr id="103" name="Rectangle 102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Block Arc 103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6" name="Oval 105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4" name="TextBox 113"/>
          <p:cNvSpPr txBox="1"/>
          <p:nvPr/>
        </p:nvSpPr>
        <p:spPr>
          <a:xfrm>
            <a:off x="2643504" y="2811713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T1</a:t>
            </a:r>
          </a:p>
        </p:txBody>
      </p:sp>
      <p:grpSp>
        <p:nvGrpSpPr>
          <p:cNvPr id="20" name="Group 149"/>
          <p:cNvGrpSpPr/>
          <p:nvPr/>
        </p:nvGrpSpPr>
        <p:grpSpPr>
          <a:xfrm>
            <a:off x="6296084" y="3092301"/>
            <a:ext cx="1074708" cy="140612"/>
            <a:chOff x="5127684" y="2784678"/>
            <a:chExt cx="1074708" cy="140612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5129841" y="2912852"/>
              <a:ext cx="1072551" cy="287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5127684" y="2784678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 flipV="1">
              <a:off x="6190961" y="2797114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44"/>
          <p:cNvGrpSpPr/>
          <p:nvPr/>
        </p:nvGrpSpPr>
        <p:grpSpPr>
          <a:xfrm>
            <a:off x="2770438" y="4170815"/>
            <a:ext cx="755531" cy="156930"/>
            <a:chOff x="2801428" y="2787554"/>
            <a:chExt cx="1324228" cy="131986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2803585" y="2915728"/>
              <a:ext cx="1319841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2801428" y="2787554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4123498" y="2791364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3543222" y="4103459"/>
            <a:ext cx="731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b="1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: </a:t>
            </a:r>
            <a:r>
              <a:rPr lang="en-US" sz="1400" b="1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FASE</a:t>
            </a:r>
          </a:p>
        </p:txBody>
      </p:sp>
      <p:grpSp>
        <p:nvGrpSpPr>
          <p:cNvPr id="23" name="Group 115"/>
          <p:cNvGrpSpPr/>
          <p:nvPr/>
        </p:nvGrpSpPr>
        <p:grpSpPr>
          <a:xfrm>
            <a:off x="4525395" y="4162959"/>
            <a:ext cx="755531" cy="156930"/>
            <a:chOff x="2801428" y="2787554"/>
            <a:chExt cx="1324228" cy="131986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2803585" y="2915728"/>
              <a:ext cx="1319841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2801428" y="2787554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 flipV="1">
              <a:off x="4123498" y="2791364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/>
          <p:nvPr/>
        </p:nvSpPr>
        <p:spPr>
          <a:xfrm>
            <a:off x="5298178" y="4095603"/>
            <a:ext cx="2249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b="1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: </a:t>
            </a:r>
            <a:r>
              <a:rPr lang="en-US" sz="1400" b="1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Inner critical sections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962" y="446011"/>
            <a:ext cx="11379624" cy="574516"/>
          </a:xfrm>
        </p:spPr>
        <p:txBody>
          <a:bodyPr/>
          <a:lstStyle/>
          <a:p>
            <a:r>
              <a:rPr lang="en-GB" dirty="0" smtClean="0"/>
              <a:t>Notion of a Failure-Atomic </a:t>
            </a:r>
            <a:r>
              <a:rPr lang="en-GB" dirty="0" err="1" smtClean="0"/>
              <a:t>SEction</a:t>
            </a:r>
            <a:r>
              <a:rPr lang="en-GB" dirty="0" smtClean="0"/>
              <a:t> (FASE)            </a:t>
            </a:r>
            <a:r>
              <a:rPr lang="en-GB" b="0" dirty="0" smtClean="0"/>
              <a:t>(OOPSLA 2014)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sz="quarter" idx="10"/>
          </p:nvPr>
        </p:nvSpPr>
        <p:spPr>
          <a:xfrm>
            <a:off x="3306584" y="4858318"/>
            <a:ext cx="5532616" cy="399482"/>
          </a:xfrm>
        </p:spPr>
        <p:txBody>
          <a:bodyPr/>
          <a:lstStyle/>
          <a:p>
            <a:pPr lvl="2">
              <a:buNone/>
            </a:pPr>
            <a:r>
              <a:rPr lang="en-US" dirty="0" smtClean="0">
                <a:solidFill>
                  <a:srgbClr val="0070C0"/>
                </a:solidFill>
              </a:rPr>
              <a:t>Unlocked program points are thread-consistent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3010394" y="2153356"/>
            <a:ext cx="5625606" cy="393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0" name="Group 61"/>
          <p:cNvGrpSpPr/>
          <p:nvPr/>
        </p:nvGrpSpPr>
        <p:grpSpPr>
          <a:xfrm>
            <a:off x="4639620" y="2026767"/>
            <a:ext cx="197582" cy="229138"/>
            <a:chOff x="4785360" y="3980688"/>
            <a:chExt cx="914400" cy="1280160"/>
          </a:xfrm>
        </p:grpSpPr>
        <p:sp>
          <p:nvSpPr>
            <p:cNvPr id="169" name="Rectangle 168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Block Arc 169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71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2" name="Oval 171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67"/>
          <p:cNvGrpSpPr/>
          <p:nvPr/>
        </p:nvGrpSpPr>
        <p:grpSpPr>
          <a:xfrm>
            <a:off x="5475847" y="1975845"/>
            <a:ext cx="329542" cy="280057"/>
            <a:chOff x="5874034" y="3395472"/>
            <a:chExt cx="1597152" cy="1280160"/>
          </a:xfrm>
        </p:grpSpPr>
        <p:sp>
          <p:nvSpPr>
            <p:cNvPr id="164" name="Rectangle 163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Block Arc 164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6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7" name="Oval 166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5" name="Group 121"/>
          <p:cNvGrpSpPr/>
          <p:nvPr/>
        </p:nvGrpSpPr>
        <p:grpSpPr>
          <a:xfrm>
            <a:off x="3870647" y="2017801"/>
            <a:ext cx="188617" cy="238103"/>
            <a:chOff x="2397446" y="3380933"/>
            <a:chExt cx="188617" cy="238103"/>
          </a:xfrm>
        </p:grpSpPr>
        <p:sp>
          <p:nvSpPr>
            <p:cNvPr id="159" name="Rectangle 158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Block Arc 159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1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2643504" y="2019499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T2</a:t>
            </a:r>
          </a:p>
        </p:txBody>
      </p:sp>
      <p:grpSp>
        <p:nvGrpSpPr>
          <p:cNvPr id="151" name="Group 140"/>
          <p:cNvGrpSpPr/>
          <p:nvPr/>
        </p:nvGrpSpPr>
        <p:grpSpPr>
          <a:xfrm flipV="1">
            <a:off x="3987081" y="1374422"/>
            <a:ext cx="4154338" cy="575734"/>
            <a:chOff x="2801428" y="2787554"/>
            <a:chExt cx="1324228" cy="131986"/>
          </a:xfrm>
        </p:grpSpPr>
        <p:cxnSp>
          <p:nvCxnSpPr>
            <p:cNvPr id="156" name="Straight Connector 155"/>
            <p:cNvCxnSpPr/>
            <p:nvPr/>
          </p:nvCxnSpPr>
          <p:spPr>
            <a:xfrm>
              <a:off x="2803585" y="2915728"/>
              <a:ext cx="1319841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2801428" y="2787554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 flipV="1">
              <a:off x="4123498" y="2791364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28"/>
          <p:cNvGrpSpPr/>
          <p:nvPr/>
        </p:nvGrpSpPr>
        <p:grpSpPr>
          <a:xfrm flipV="1">
            <a:off x="4729292" y="1667934"/>
            <a:ext cx="997841" cy="333023"/>
            <a:chOff x="2801428" y="2787554"/>
            <a:chExt cx="1324228" cy="131986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2803585" y="2915728"/>
              <a:ext cx="1319841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2801428" y="2787554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4123498" y="2791364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21"/>
          <p:cNvGrpSpPr/>
          <p:nvPr/>
        </p:nvGrpSpPr>
        <p:grpSpPr>
          <a:xfrm>
            <a:off x="7900190" y="1950711"/>
            <a:ext cx="335186" cy="280058"/>
            <a:chOff x="6754369" y="2320421"/>
            <a:chExt cx="335186" cy="280058"/>
          </a:xfrm>
        </p:grpSpPr>
        <p:sp>
          <p:nvSpPr>
            <p:cNvPr id="175" name="Block Arc 174"/>
            <p:cNvSpPr/>
            <p:nvPr/>
          </p:nvSpPr>
          <p:spPr>
            <a:xfrm>
              <a:off x="6754369" y="2320421"/>
              <a:ext cx="188669" cy="200041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900886" y="2420442"/>
              <a:ext cx="188669" cy="1800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71"/>
          <p:cNvGrpSpPr/>
          <p:nvPr/>
        </p:nvGrpSpPr>
        <p:grpSpPr>
          <a:xfrm>
            <a:off x="8102668" y="2084692"/>
            <a:ext cx="94335" cy="118691"/>
            <a:chOff x="6059424" y="3444240"/>
            <a:chExt cx="914400" cy="1388130"/>
          </a:xfrm>
          <a:solidFill>
            <a:schemeClr val="accent5"/>
          </a:solidFill>
        </p:grpSpPr>
        <p:sp>
          <p:nvSpPr>
            <p:cNvPr id="178" name="Oval 177"/>
            <p:cNvSpPr/>
            <p:nvPr/>
          </p:nvSpPr>
          <p:spPr>
            <a:xfrm>
              <a:off x="6059424" y="3444240"/>
              <a:ext cx="914400" cy="9144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352032" y="4023361"/>
              <a:ext cx="323088" cy="80900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3351027" y="2787317"/>
            <a:ext cx="921398" cy="456780"/>
            <a:chOff x="1827027" y="2406317"/>
            <a:chExt cx="921398" cy="456780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1900474" y="2842351"/>
              <a:ext cx="752415" cy="2449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1909606" y="2731110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2644654" y="2734921"/>
              <a:ext cx="2158" cy="128176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94"/>
            <p:cNvGrpSpPr/>
            <p:nvPr/>
          </p:nvGrpSpPr>
          <p:grpSpPr>
            <a:xfrm>
              <a:off x="1827027" y="2444954"/>
              <a:ext cx="197582" cy="229138"/>
              <a:chOff x="4785360" y="3980688"/>
              <a:chExt cx="914400" cy="1280160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4785360" y="4437888"/>
                <a:ext cx="914400" cy="82296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Block Arc 186"/>
              <p:cNvSpPr/>
              <p:nvPr/>
            </p:nvSpPr>
            <p:spPr>
              <a:xfrm>
                <a:off x="4785360" y="3980688"/>
                <a:ext cx="914400" cy="914400"/>
              </a:xfrm>
              <a:prstGeom prst="blockArc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up 71"/>
              <p:cNvGrpSpPr/>
              <p:nvPr/>
            </p:nvGrpSpPr>
            <p:grpSpPr>
              <a:xfrm>
                <a:off x="5029200" y="4541520"/>
                <a:ext cx="457200" cy="542543"/>
                <a:chOff x="6059424" y="3444240"/>
                <a:chExt cx="914400" cy="1388130"/>
              </a:xfrm>
              <a:solidFill>
                <a:schemeClr val="accent5"/>
              </a:solidFill>
            </p:grpSpPr>
            <p:sp>
              <p:nvSpPr>
                <p:cNvPr id="189" name="Oval 188"/>
                <p:cNvSpPr/>
                <p:nvPr/>
              </p:nvSpPr>
              <p:spPr>
                <a:xfrm>
                  <a:off x="6059424" y="34442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6352032" y="4023361"/>
                  <a:ext cx="323088" cy="8090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1" name="Group 101"/>
            <p:cNvGrpSpPr/>
            <p:nvPr/>
          </p:nvGrpSpPr>
          <p:grpSpPr>
            <a:xfrm>
              <a:off x="2418883" y="2406317"/>
              <a:ext cx="329542" cy="280057"/>
              <a:chOff x="5874034" y="3395472"/>
              <a:chExt cx="1597152" cy="1280160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6556786" y="3852672"/>
                <a:ext cx="914400" cy="82296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Block Arc 192"/>
              <p:cNvSpPr/>
              <p:nvPr/>
            </p:nvSpPr>
            <p:spPr>
              <a:xfrm>
                <a:off x="5874034" y="3395472"/>
                <a:ext cx="914400" cy="914400"/>
              </a:xfrm>
              <a:prstGeom prst="blockArc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4" name="Group 71"/>
              <p:cNvGrpSpPr/>
              <p:nvPr/>
            </p:nvGrpSpPr>
            <p:grpSpPr>
              <a:xfrm>
                <a:off x="6800626" y="3956304"/>
                <a:ext cx="457200" cy="542543"/>
                <a:chOff x="6059424" y="3444240"/>
                <a:chExt cx="914400" cy="1388130"/>
              </a:xfrm>
              <a:solidFill>
                <a:schemeClr val="accent5"/>
              </a:solidFill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6059424" y="34442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6352032" y="4023361"/>
                  <a:ext cx="323088" cy="8090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4" name="Text Placeholder 6"/>
          <p:cNvSpPr txBox="1">
            <a:spLocks/>
          </p:cNvSpPr>
          <p:nvPr/>
        </p:nvSpPr>
        <p:spPr bwMode="black">
          <a:xfrm>
            <a:off x="2329542" y="5772718"/>
            <a:ext cx="7206344" cy="3994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863" lvl="2" indent="-169863" defTabSz="457200">
              <a:spcAft>
                <a:spcPts val="400"/>
              </a:spcAft>
              <a:defRPr/>
            </a:pPr>
            <a:r>
              <a:rPr lang="en-US" sz="2800" dirty="0">
                <a:solidFill>
                  <a:srgbClr val="00B050"/>
                </a:solidFill>
                <a:latin typeface="Futura Bk" pitchFamily="34" charset="0"/>
                <a:cs typeface="HP Simplified" pitchFamily="34" charset="0"/>
              </a:rPr>
              <a:t>Outermost critical sections are failure-atomic</a:t>
            </a:r>
          </a:p>
          <a:p>
            <a:pPr marL="169863" lvl="2" indent="-169863" defTabSz="457200">
              <a:spcAft>
                <a:spcPts val="400"/>
              </a:spcAft>
              <a:defRPr/>
            </a:pPr>
            <a:endParaRPr lang="en-US" sz="2000" dirty="0">
              <a:solidFill>
                <a:srgbClr val="000000"/>
              </a:solidFill>
              <a:latin typeface="Futura Bk" pitchFamily="34" charset="0"/>
              <a:cs typeface="HP Simplified" pitchFamily="34" charset="0"/>
            </a:endParaRPr>
          </a:p>
          <a:p>
            <a:pPr marL="169863" lvl="2" indent="-169863" defTabSz="457200">
              <a:spcAft>
                <a:spcPts val="400"/>
              </a:spcAft>
              <a:defRPr/>
            </a:pPr>
            <a:endParaRPr lang="en-US" sz="2000" dirty="0">
              <a:solidFill>
                <a:srgbClr val="000000"/>
              </a:solidFill>
              <a:latin typeface="Futura Bk" pitchFamily="34" charset="0"/>
              <a:cs typeface="HP Simplifi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3" grpId="0"/>
      <p:bldP spid="114" grpId="0"/>
      <p:bldP spid="149" grpId="0"/>
      <p:bldP spid="127" grpId="0"/>
      <p:bldP spid="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Cheap DRAM = emergence of in-memory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256GB of DRAM is common, and 1-2TB DRAM is affordable!</a:t>
            </a:r>
          </a:p>
          <a:p>
            <a:endParaRPr lang="en-US" dirty="0" smtClean="0"/>
          </a:p>
          <a:p>
            <a:r>
              <a:rPr lang="en-US" sz="2000" dirty="0" smtClean="0"/>
              <a:t>Applications have moved from disk optimized to completely in-memory system</a:t>
            </a:r>
          </a:p>
          <a:p>
            <a:pPr lvl="1"/>
            <a:r>
              <a:rPr lang="en-US" sz="1800" dirty="0" err="1" smtClean="0"/>
              <a:t>Memcached</a:t>
            </a:r>
            <a:r>
              <a:rPr lang="en-US" sz="1800" dirty="0" smtClean="0"/>
              <a:t> : Facebook stores 25% of all data in DRAM (</a:t>
            </a:r>
            <a:r>
              <a:rPr lang="en-US" sz="1800" dirty="0" err="1" smtClean="0"/>
              <a:t>RAMCloud</a:t>
            </a:r>
            <a:r>
              <a:rPr lang="en-US" sz="1800" dirty="0" smtClean="0"/>
              <a:t> 2009)</a:t>
            </a:r>
          </a:p>
          <a:p>
            <a:pPr lvl="1"/>
            <a:r>
              <a:rPr lang="en-US" sz="1800" dirty="0" smtClean="0"/>
              <a:t>SAP HANA: in-memory database on TBs of RAM</a:t>
            </a:r>
          </a:p>
          <a:p>
            <a:pPr lvl="1"/>
            <a:r>
              <a:rPr lang="en-US" sz="1800" dirty="0" smtClean="0"/>
              <a:t>Spark: In-memory processing for with query latency in seconds</a:t>
            </a:r>
            <a:endParaRPr lang="en-US" sz="1800" dirty="0"/>
          </a:p>
          <a:p>
            <a:endParaRPr lang="en-US" dirty="0" smtClean="0"/>
          </a:p>
          <a:p>
            <a:r>
              <a:rPr lang="en-US" sz="2000" dirty="0" smtClean="0"/>
              <a:t>But </a:t>
            </a:r>
            <a:r>
              <a:rPr lang="en-US" sz="2000" dirty="0" smtClean="0">
                <a:solidFill>
                  <a:srgbClr val="FF0000"/>
                </a:solidFill>
              </a:rPr>
              <a:t>persistent storage is still needed </a:t>
            </a:r>
            <a:r>
              <a:rPr lang="en-US" sz="2000" dirty="0" smtClean="0"/>
              <a:t>for durability and availability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HPE ProLiant DL580 Gen9 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719800"/>
            <a:ext cx="2677924" cy="20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15400" y="5257800"/>
            <a:ext cx="2663984" cy="2622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HPE DL580 servers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Upto</a:t>
            </a:r>
            <a:r>
              <a:rPr lang="en-US" dirty="0" smtClean="0"/>
              <a:t> 3TB of DRAM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379624" cy="574516"/>
          </a:xfrm>
        </p:spPr>
        <p:txBody>
          <a:bodyPr/>
          <a:lstStyle/>
          <a:p>
            <a:r>
              <a:rPr lang="en-US" dirty="0" smtClean="0"/>
              <a:t>Property 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65" y="2819400"/>
            <a:ext cx="11463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2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If an update within a FASE is durable, all persistent updates within it are also durable</a:t>
            </a:r>
          </a:p>
        </p:txBody>
      </p:sp>
    </p:spTree>
    <p:extLst>
      <p:ext uri="{BB962C8B-B14F-4D97-AF65-F5344CB8AC3E}">
        <p14:creationId xmlns:p14="http://schemas.microsoft.com/office/powerpoint/2010/main" val="19107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properties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FASEs may have to be persisted in order</a:t>
            </a:r>
          </a:p>
          <a:p>
            <a:r>
              <a:rPr lang="en-US" sz="2000" dirty="0" smtClean="0"/>
              <a:t>Handling updates outside FASEs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54578"/>
            <a:ext cx="11379624" cy="574516"/>
          </a:xfrm>
        </p:spPr>
        <p:txBody>
          <a:bodyPr/>
          <a:lstStyle/>
          <a:p>
            <a:r>
              <a:rPr lang="en-GB" dirty="0" smtClean="0"/>
              <a:t>Persistent Undo Log Structure</a:t>
            </a:r>
            <a:endParaRPr lang="en-GB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3007074" y="5763263"/>
            <a:ext cx="6224012" cy="61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4368800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96357" y="2410179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1"/>
          <p:cNvGrpSpPr/>
          <p:nvPr/>
        </p:nvGrpSpPr>
        <p:grpSpPr>
          <a:xfrm>
            <a:off x="4474602" y="1659379"/>
            <a:ext cx="188617" cy="238103"/>
            <a:chOff x="2397446" y="3380933"/>
            <a:chExt cx="188617" cy="238103"/>
          </a:xfrm>
        </p:grpSpPr>
        <p:sp>
          <p:nvSpPr>
            <p:cNvPr id="159" name="Rectangle 158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Block Arc 159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94"/>
          <p:cNvGrpSpPr/>
          <p:nvPr/>
        </p:nvGrpSpPr>
        <p:grpSpPr>
          <a:xfrm>
            <a:off x="3379249" y="2467532"/>
            <a:ext cx="197582" cy="229138"/>
            <a:chOff x="4785360" y="3980688"/>
            <a:chExt cx="914400" cy="1280160"/>
          </a:xfrm>
        </p:grpSpPr>
        <p:sp>
          <p:nvSpPr>
            <p:cNvPr id="186" name="Rectangle 185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Block Arc 186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89" name="Oval 18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8" name="Rectangle 87"/>
          <p:cNvSpPr/>
          <p:nvPr/>
        </p:nvSpPr>
        <p:spPr>
          <a:xfrm>
            <a:off x="4605869" y="2398890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1"/>
          <p:cNvGrpSpPr/>
          <p:nvPr/>
        </p:nvGrpSpPr>
        <p:grpSpPr>
          <a:xfrm>
            <a:off x="4614573" y="2428896"/>
            <a:ext cx="329542" cy="280057"/>
            <a:chOff x="5874034" y="3395472"/>
            <a:chExt cx="1597152" cy="1280160"/>
          </a:xfrm>
        </p:grpSpPr>
        <p:sp>
          <p:nvSpPr>
            <p:cNvPr id="192" name="Rectangle 191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Block Arc 192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95" name="Oval 19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6" name="Straight Arrow Connector 85"/>
          <p:cNvCxnSpPr/>
          <p:nvPr/>
        </p:nvCxnSpPr>
        <p:spPr>
          <a:xfrm>
            <a:off x="3023736" y="2584602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3945468" y="2404534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X,0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3678491" y="2573313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333247" y="2578957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5029201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4"/>
          <p:cNvGrpSpPr/>
          <p:nvPr/>
        </p:nvGrpSpPr>
        <p:grpSpPr>
          <a:xfrm>
            <a:off x="5112093" y="1677310"/>
            <a:ext cx="197582" cy="229138"/>
            <a:chOff x="4785360" y="3980688"/>
            <a:chExt cx="914400" cy="1280160"/>
          </a:xfrm>
        </p:grpSpPr>
        <p:sp>
          <p:nvSpPr>
            <p:cNvPr id="102" name="Rectangle 10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Block Arc 104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9" name="Oval 10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Rectangle 114"/>
          <p:cNvSpPr/>
          <p:nvPr/>
        </p:nvSpPr>
        <p:spPr>
          <a:xfrm>
            <a:off x="6338713" y="1608668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01"/>
          <p:cNvGrpSpPr/>
          <p:nvPr/>
        </p:nvGrpSpPr>
        <p:grpSpPr>
          <a:xfrm>
            <a:off x="6347417" y="1638674"/>
            <a:ext cx="329542" cy="280057"/>
            <a:chOff x="5874034" y="3395472"/>
            <a:chExt cx="1597152" cy="1280160"/>
          </a:xfrm>
        </p:grpSpPr>
        <p:sp>
          <p:nvSpPr>
            <p:cNvPr id="117" name="Rectangle 116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Block Arc 117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20" name="Oval 119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2" name="Straight Arrow Connector 121"/>
          <p:cNvCxnSpPr/>
          <p:nvPr/>
        </p:nvCxnSpPr>
        <p:spPr>
          <a:xfrm>
            <a:off x="4756580" y="1794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5678312" y="1614312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X,1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5411335" y="1783091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066091" y="1788735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2517423" y="1597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T1</a:t>
            </a:r>
          </a:p>
        </p:txBody>
      </p:sp>
      <p:sp>
        <p:nvSpPr>
          <p:cNvPr id="134" name="Oval 133"/>
          <p:cNvSpPr/>
          <p:nvPr/>
        </p:nvSpPr>
        <p:spPr>
          <a:xfrm>
            <a:off x="2517422" y="2359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T2</a:t>
            </a:r>
          </a:p>
        </p:txBody>
      </p:sp>
      <p:cxnSp>
        <p:nvCxnSpPr>
          <p:cNvPr id="140" name="Straight Arrow Connector 139"/>
          <p:cNvCxnSpPr>
            <a:stCxn id="133" idx="6"/>
            <a:endCxn id="95" idx="1"/>
          </p:cNvCxnSpPr>
          <p:nvPr/>
        </p:nvCxnSpPr>
        <p:spPr>
          <a:xfrm flipV="1">
            <a:off x="3031067" y="1794936"/>
            <a:ext cx="1337732" cy="1410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98" idx="2"/>
            <a:endCxn id="88" idx="0"/>
          </p:cNvCxnSpPr>
          <p:nvPr/>
        </p:nvCxnSpPr>
        <p:spPr>
          <a:xfrm flipH="1">
            <a:off x="4800602" y="1969914"/>
            <a:ext cx="423332" cy="428977"/>
          </a:xfrm>
          <a:prstGeom prst="straightConnector1">
            <a:avLst/>
          </a:prstGeom>
          <a:ln w="38100" cmpd="sng">
            <a:solidFill>
              <a:srgbClr val="3B9B6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7106357" y="2393246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94"/>
          <p:cNvGrpSpPr/>
          <p:nvPr/>
        </p:nvGrpSpPr>
        <p:grpSpPr>
          <a:xfrm>
            <a:off x="7189249" y="2450599"/>
            <a:ext cx="197582" cy="229138"/>
            <a:chOff x="4785360" y="3980688"/>
            <a:chExt cx="914400" cy="1280160"/>
          </a:xfrm>
        </p:grpSpPr>
        <p:sp>
          <p:nvSpPr>
            <p:cNvPr id="152" name="Rectangle 15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Block Arc 160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1" name="Oval 170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0" name="Rectangle 179"/>
          <p:cNvSpPr/>
          <p:nvPr/>
        </p:nvSpPr>
        <p:spPr>
          <a:xfrm>
            <a:off x="8415869" y="2381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1"/>
          <p:cNvGrpSpPr/>
          <p:nvPr/>
        </p:nvGrpSpPr>
        <p:grpSpPr>
          <a:xfrm>
            <a:off x="8424573" y="2411963"/>
            <a:ext cx="329542" cy="280057"/>
            <a:chOff x="5874034" y="3395472"/>
            <a:chExt cx="1597152" cy="1280160"/>
          </a:xfrm>
        </p:grpSpPr>
        <p:sp>
          <p:nvSpPr>
            <p:cNvPr id="182" name="Rectangle 181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Block Arc 182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9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85" name="Oval 18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1" name="Rectangle 190"/>
          <p:cNvSpPr/>
          <p:nvPr/>
        </p:nvSpPr>
        <p:spPr>
          <a:xfrm>
            <a:off x="7755468" y="2387601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Y,0</a:t>
            </a:r>
          </a:p>
        </p:txBody>
      </p:sp>
      <p:cxnSp>
        <p:nvCxnSpPr>
          <p:cNvPr id="194" name="Straight Arrow Connector 193"/>
          <p:cNvCxnSpPr/>
          <p:nvPr/>
        </p:nvCxnSpPr>
        <p:spPr>
          <a:xfrm>
            <a:off x="7488491" y="2556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143247" y="2562024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88" idx="3"/>
            <a:endCxn id="145" idx="1"/>
          </p:cNvCxnSpPr>
          <p:nvPr/>
        </p:nvCxnSpPr>
        <p:spPr>
          <a:xfrm flipV="1">
            <a:off x="4995336" y="2568224"/>
            <a:ext cx="2111021" cy="564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45" idx="0"/>
            <a:endCxn id="115" idx="2"/>
          </p:cNvCxnSpPr>
          <p:nvPr/>
        </p:nvCxnSpPr>
        <p:spPr>
          <a:xfrm flipH="1" flipV="1">
            <a:off x="6533446" y="1958624"/>
            <a:ext cx="767644" cy="434622"/>
          </a:xfrm>
          <a:prstGeom prst="straightConnector1">
            <a:avLst/>
          </a:prstGeom>
          <a:ln w="38100" cmpd="sng">
            <a:solidFill>
              <a:srgbClr val="3B9B6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2466621" y="1083734"/>
            <a:ext cx="609600" cy="316089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Start</a:t>
            </a:r>
          </a:p>
        </p:txBody>
      </p:sp>
      <p:cxnSp>
        <p:nvCxnSpPr>
          <p:cNvPr id="207" name="Straight Arrow Connector 206"/>
          <p:cNvCxnSpPr>
            <a:stCxn id="205" idx="2"/>
            <a:endCxn id="133" idx="0"/>
          </p:cNvCxnSpPr>
          <p:nvPr/>
        </p:nvCxnSpPr>
        <p:spPr>
          <a:xfrm>
            <a:off x="2771421" y="1399823"/>
            <a:ext cx="2824" cy="197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33" idx="4"/>
            <a:endCxn id="134" idx="0"/>
          </p:cNvCxnSpPr>
          <p:nvPr/>
        </p:nvCxnSpPr>
        <p:spPr>
          <a:xfrm flipH="1">
            <a:off x="2774245" y="2020711"/>
            <a:ext cx="1" cy="33866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15" idx="3"/>
          </p:cNvCxnSpPr>
          <p:nvPr/>
        </p:nvCxnSpPr>
        <p:spPr>
          <a:xfrm flipV="1">
            <a:off x="6728179" y="1778000"/>
            <a:ext cx="2376310" cy="5646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ight Arrow 77"/>
          <p:cNvSpPr/>
          <p:nvPr/>
        </p:nvSpPr>
        <p:spPr>
          <a:xfrm>
            <a:off x="3012717" y="4361778"/>
            <a:ext cx="6257366" cy="9861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469855" y="424291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Time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826000" y="3454400"/>
            <a:ext cx="9144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94"/>
          <p:cNvGrpSpPr/>
          <p:nvPr/>
        </p:nvGrpSpPr>
        <p:grpSpPr>
          <a:xfrm>
            <a:off x="5004849" y="3545620"/>
            <a:ext cx="197582" cy="229138"/>
            <a:chOff x="4785360" y="3980688"/>
            <a:chExt cx="914400" cy="1280160"/>
          </a:xfrm>
        </p:grpSpPr>
        <p:sp>
          <p:nvSpPr>
            <p:cNvPr id="82" name="Rectangle 8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Block Arc 82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4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85" name="Oval 8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0" name="Straight Connector 89"/>
          <p:cNvCxnSpPr>
            <a:stCxn id="80" idx="0"/>
            <a:endCxn id="80" idx="2"/>
          </p:cNvCxnSpPr>
          <p:nvPr/>
        </p:nvCxnSpPr>
        <p:spPr>
          <a:xfrm>
            <a:off x="5283200" y="3454400"/>
            <a:ext cx="0" cy="457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392311" y="3556002"/>
            <a:ext cx="1495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Transient hash table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993461" y="4965403"/>
            <a:ext cx="6248510" cy="93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4"/>
          <p:cNvGrpSpPr/>
          <p:nvPr/>
        </p:nvGrpSpPr>
        <p:grpSpPr>
          <a:xfrm>
            <a:off x="7172317" y="5634065"/>
            <a:ext cx="197582" cy="229138"/>
            <a:chOff x="4785360" y="3980688"/>
            <a:chExt cx="914400" cy="1280160"/>
          </a:xfrm>
        </p:grpSpPr>
        <p:sp>
          <p:nvSpPr>
            <p:cNvPr id="101" name="Rectangle 100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Block Arc 102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4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6" name="Oval 105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8" name="Group 101"/>
          <p:cNvGrpSpPr/>
          <p:nvPr/>
        </p:nvGrpSpPr>
        <p:grpSpPr>
          <a:xfrm>
            <a:off x="8080262" y="5601072"/>
            <a:ext cx="329542" cy="280057"/>
            <a:chOff x="5874034" y="3395472"/>
            <a:chExt cx="1597152" cy="1280160"/>
          </a:xfrm>
        </p:grpSpPr>
        <p:sp>
          <p:nvSpPr>
            <p:cNvPr id="110" name="Rectangle 109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Block Arc 111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4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16" name="Oval 115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2626571" y="5619824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T2</a:t>
            </a:r>
          </a:p>
        </p:txBody>
      </p:sp>
      <p:grpSp>
        <p:nvGrpSpPr>
          <p:cNvPr id="124" name="Group 61"/>
          <p:cNvGrpSpPr/>
          <p:nvPr/>
        </p:nvGrpSpPr>
        <p:grpSpPr>
          <a:xfrm>
            <a:off x="5062953" y="4823589"/>
            <a:ext cx="197582" cy="229138"/>
            <a:chOff x="4785360" y="3980688"/>
            <a:chExt cx="914400" cy="1280160"/>
          </a:xfrm>
        </p:grpSpPr>
        <p:sp>
          <p:nvSpPr>
            <p:cNvPr id="125" name="Rectangle 124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Block Arc 125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7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28" name="Oval 127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5" name="Group 67"/>
          <p:cNvGrpSpPr/>
          <p:nvPr/>
        </p:nvGrpSpPr>
        <p:grpSpPr>
          <a:xfrm>
            <a:off x="6333803" y="4783956"/>
            <a:ext cx="329542" cy="280057"/>
            <a:chOff x="5874034" y="3395472"/>
            <a:chExt cx="1597152" cy="1280160"/>
          </a:xfrm>
        </p:grpSpPr>
        <p:sp>
          <p:nvSpPr>
            <p:cNvPr id="136" name="Rectangle 135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Block Arc 136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8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39" name="Oval 13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2" name="Group 121"/>
          <p:cNvGrpSpPr/>
          <p:nvPr/>
        </p:nvGrpSpPr>
        <p:grpSpPr>
          <a:xfrm>
            <a:off x="4491536" y="4814623"/>
            <a:ext cx="188617" cy="238103"/>
            <a:chOff x="2397446" y="3380933"/>
            <a:chExt cx="188617" cy="238103"/>
          </a:xfrm>
        </p:grpSpPr>
        <p:sp>
          <p:nvSpPr>
            <p:cNvPr id="143" name="Rectangle 142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Block Arc 145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7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48" name="Oval 147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2626571" y="4827610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576711" y="4842934"/>
            <a:ext cx="49404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461956" y="5633155"/>
            <a:ext cx="55335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Y = X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806223" y="5232400"/>
            <a:ext cx="962123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Y = Z = 0</a:t>
            </a:r>
          </a:p>
        </p:txBody>
      </p:sp>
      <p:grpSp>
        <p:nvGrpSpPr>
          <p:cNvPr id="155" name="Group 94"/>
          <p:cNvGrpSpPr/>
          <p:nvPr/>
        </p:nvGrpSpPr>
        <p:grpSpPr>
          <a:xfrm>
            <a:off x="3407472" y="5639710"/>
            <a:ext cx="197582" cy="229138"/>
            <a:chOff x="4785360" y="3980688"/>
            <a:chExt cx="914400" cy="1280160"/>
          </a:xfrm>
        </p:grpSpPr>
        <p:sp>
          <p:nvSpPr>
            <p:cNvPr id="156" name="Rectangle 155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Block Arc 156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58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4" name="Oval 163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6" name="Group 101"/>
          <p:cNvGrpSpPr/>
          <p:nvPr/>
        </p:nvGrpSpPr>
        <p:grpSpPr>
          <a:xfrm>
            <a:off x="4546839" y="5612363"/>
            <a:ext cx="329542" cy="280057"/>
            <a:chOff x="5874034" y="3395472"/>
            <a:chExt cx="1597152" cy="1280160"/>
          </a:xfrm>
        </p:grpSpPr>
        <p:sp>
          <p:nvSpPr>
            <p:cNvPr id="167" name="Rectangle 166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Block Arc 167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9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0" name="Oval 169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3" name="TextBox 172"/>
          <p:cNvSpPr txBox="1"/>
          <p:nvPr/>
        </p:nvSpPr>
        <p:spPr>
          <a:xfrm>
            <a:off x="3911601" y="5655733"/>
            <a:ext cx="49404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1</a:t>
            </a:r>
          </a:p>
        </p:txBody>
      </p:sp>
      <p:cxnSp>
        <p:nvCxnSpPr>
          <p:cNvPr id="176" name="Straight Arrow Connector 175"/>
          <p:cNvCxnSpPr>
            <a:endCxn id="180" idx="2"/>
          </p:cNvCxnSpPr>
          <p:nvPr/>
        </p:nvCxnSpPr>
        <p:spPr>
          <a:xfrm flipV="1">
            <a:off x="5508978" y="2731914"/>
            <a:ext cx="3101624" cy="95390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996543" y="5965371"/>
            <a:ext cx="1730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Thread operations</a:t>
            </a:r>
          </a:p>
        </p:txBody>
      </p:sp>
      <p:pic>
        <p:nvPicPr>
          <p:cNvPr id="198" name="Picture 2" descr="C:\Users\DHC\AppData\Local\Microsoft\Windows\Temporary Internet Files\Content.IE5\4LMLLQRH\MC900441735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60191" y="4419601"/>
            <a:ext cx="486849" cy="1840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97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val 141"/>
          <p:cNvSpPr/>
          <p:nvPr/>
        </p:nvSpPr>
        <p:spPr>
          <a:xfrm>
            <a:off x="6949044" y="2123703"/>
            <a:ext cx="2042556" cy="914400"/>
          </a:xfrm>
          <a:prstGeom prst="ellipse">
            <a:avLst/>
          </a:prstGeom>
          <a:solidFill>
            <a:srgbClr val="FBE3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139044" y="2107869"/>
            <a:ext cx="2042556" cy="914400"/>
          </a:xfrm>
          <a:prstGeom prst="ellipse">
            <a:avLst/>
          </a:prstGeom>
          <a:solidFill>
            <a:srgbClr val="FBE3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2589" y="484826"/>
            <a:ext cx="11379624" cy="574516"/>
          </a:xfrm>
        </p:spPr>
        <p:txBody>
          <a:bodyPr/>
          <a:lstStyle/>
          <a:p>
            <a:r>
              <a:rPr lang="en-GB" dirty="0" smtClean="0"/>
              <a:t>Computing a Consistent State</a:t>
            </a:r>
            <a:endParaRPr lang="en-GB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3007074" y="5763263"/>
            <a:ext cx="6224012" cy="61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4368800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96357" y="2410179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1"/>
          <p:cNvGrpSpPr/>
          <p:nvPr/>
        </p:nvGrpSpPr>
        <p:grpSpPr>
          <a:xfrm>
            <a:off x="4474602" y="1659379"/>
            <a:ext cx="188617" cy="238103"/>
            <a:chOff x="2397446" y="3380933"/>
            <a:chExt cx="188617" cy="238103"/>
          </a:xfrm>
        </p:grpSpPr>
        <p:sp>
          <p:nvSpPr>
            <p:cNvPr id="159" name="Rectangle 158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Block Arc 159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94"/>
          <p:cNvGrpSpPr/>
          <p:nvPr/>
        </p:nvGrpSpPr>
        <p:grpSpPr>
          <a:xfrm>
            <a:off x="3379249" y="2467532"/>
            <a:ext cx="197582" cy="229138"/>
            <a:chOff x="4785360" y="3980688"/>
            <a:chExt cx="914400" cy="1280160"/>
          </a:xfrm>
        </p:grpSpPr>
        <p:sp>
          <p:nvSpPr>
            <p:cNvPr id="186" name="Rectangle 185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Block Arc 186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89" name="Oval 18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8" name="Rectangle 87"/>
          <p:cNvSpPr/>
          <p:nvPr/>
        </p:nvSpPr>
        <p:spPr>
          <a:xfrm>
            <a:off x="4605869" y="2398890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1"/>
          <p:cNvGrpSpPr/>
          <p:nvPr/>
        </p:nvGrpSpPr>
        <p:grpSpPr>
          <a:xfrm>
            <a:off x="4614573" y="2428896"/>
            <a:ext cx="329542" cy="280057"/>
            <a:chOff x="5874034" y="3395472"/>
            <a:chExt cx="1597152" cy="1280160"/>
          </a:xfrm>
        </p:grpSpPr>
        <p:sp>
          <p:nvSpPr>
            <p:cNvPr id="192" name="Rectangle 191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Block Arc 192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95" name="Oval 19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6" name="Straight Arrow Connector 85"/>
          <p:cNvCxnSpPr/>
          <p:nvPr/>
        </p:nvCxnSpPr>
        <p:spPr>
          <a:xfrm>
            <a:off x="3023736" y="2584602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3945468" y="2404534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X,0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3678491" y="2573313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333247" y="2578957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5029201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4"/>
          <p:cNvGrpSpPr/>
          <p:nvPr/>
        </p:nvGrpSpPr>
        <p:grpSpPr>
          <a:xfrm>
            <a:off x="5112093" y="1677310"/>
            <a:ext cx="197582" cy="229138"/>
            <a:chOff x="4785360" y="3980688"/>
            <a:chExt cx="914400" cy="1280160"/>
          </a:xfrm>
        </p:grpSpPr>
        <p:sp>
          <p:nvSpPr>
            <p:cNvPr id="102" name="Rectangle 10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Block Arc 104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9" name="Oval 10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Rectangle 114"/>
          <p:cNvSpPr/>
          <p:nvPr/>
        </p:nvSpPr>
        <p:spPr>
          <a:xfrm>
            <a:off x="6338713" y="1608668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1"/>
          <p:cNvGrpSpPr/>
          <p:nvPr/>
        </p:nvGrpSpPr>
        <p:grpSpPr>
          <a:xfrm>
            <a:off x="6347417" y="1638674"/>
            <a:ext cx="329542" cy="280057"/>
            <a:chOff x="5874034" y="3395472"/>
            <a:chExt cx="1597152" cy="1280160"/>
          </a:xfrm>
        </p:grpSpPr>
        <p:sp>
          <p:nvSpPr>
            <p:cNvPr id="117" name="Rectangle 116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Block Arc 117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20" name="Oval 119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2" name="Straight Arrow Connector 121"/>
          <p:cNvCxnSpPr/>
          <p:nvPr/>
        </p:nvCxnSpPr>
        <p:spPr>
          <a:xfrm>
            <a:off x="4756580" y="1794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5678312" y="1614312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X,1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5411335" y="1783091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066091" y="1788735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2517423" y="1597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T1</a:t>
            </a:r>
          </a:p>
        </p:txBody>
      </p:sp>
      <p:sp>
        <p:nvSpPr>
          <p:cNvPr id="134" name="Oval 133"/>
          <p:cNvSpPr/>
          <p:nvPr/>
        </p:nvSpPr>
        <p:spPr>
          <a:xfrm>
            <a:off x="2517422" y="2359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T2</a:t>
            </a:r>
          </a:p>
        </p:txBody>
      </p:sp>
      <p:cxnSp>
        <p:nvCxnSpPr>
          <p:cNvPr id="140" name="Straight Arrow Connector 139"/>
          <p:cNvCxnSpPr>
            <a:stCxn id="133" idx="6"/>
            <a:endCxn id="95" idx="1"/>
          </p:cNvCxnSpPr>
          <p:nvPr/>
        </p:nvCxnSpPr>
        <p:spPr>
          <a:xfrm flipV="1">
            <a:off x="3031067" y="1794936"/>
            <a:ext cx="1337732" cy="1410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98" idx="2"/>
            <a:endCxn id="88" idx="0"/>
          </p:cNvCxnSpPr>
          <p:nvPr/>
        </p:nvCxnSpPr>
        <p:spPr>
          <a:xfrm flipH="1">
            <a:off x="4800602" y="1969914"/>
            <a:ext cx="423332" cy="428977"/>
          </a:xfrm>
          <a:prstGeom prst="straightConnector1">
            <a:avLst/>
          </a:prstGeom>
          <a:ln w="38100" cmpd="sng">
            <a:solidFill>
              <a:srgbClr val="3B9B6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7106357" y="2393246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94"/>
          <p:cNvGrpSpPr/>
          <p:nvPr/>
        </p:nvGrpSpPr>
        <p:grpSpPr>
          <a:xfrm>
            <a:off x="7189249" y="2450599"/>
            <a:ext cx="197582" cy="229138"/>
            <a:chOff x="4785360" y="3980688"/>
            <a:chExt cx="914400" cy="1280160"/>
          </a:xfrm>
        </p:grpSpPr>
        <p:sp>
          <p:nvSpPr>
            <p:cNvPr id="152" name="Rectangle 15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Block Arc 160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1" name="Oval 170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0" name="Rectangle 179"/>
          <p:cNvSpPr/>
          <p:nvPr/>
        </p:nvSpPr>
        <p:spPr>
          <a:xfrm>
            <a:off x="8415869" y="2381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01"/>
          <p:cNvGrpSpPr/>
          <p:nvPr/>
        </p:nvGrpSpPr>
        <p:grpSpPr>
          <a:xfrm>
            <a:off x="8424573" y="2411963"/>
            <a:ext cx="329542" cy="280057"/>
            <a:chOff x="5874034" y="3395472"/>
            <a:chExt cx="1597152" cy="1280160"/>
          </a:xfrm>
        </p:grpSpPr>
        <p:sp>
          <p:nvSpPr>
            <p:cNvPr id="182" name="Rectangle 181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Block Arc 182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85" name="Oval 18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1" name="Rectangle 190"/>
          <p:cNvSpPr/>
          <p:nvPr/>
        </p:nvSpPr>
        <p:spPr>
          <a:xfrm>
            <a:off x="7755468" y="2387601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Y,0</a:t>
            </a:r>
          </a:p>
        </p:txBody>
      </p:sp>
      <p:cxnSp>
        <p:nvCxnSpPr>
          <p:cNvPr id="194" name="Straight Arrow Connector 193"/>
          <p:cNvCxnSpPr/>
          <p:nvPr/>
        </p:nvCxnSpPr>
        <p:spPr>
          <a:xfrm>
            <a:off x="7488491" y="2556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143247" y="2562024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88" idx="3"/>
            <a:endCxn id="145" idx="1"/>
          </p:cNvCxnSpPr>
          <p:nvPr/>
        </p:nvCxnSpPr>
        <p:spPr>
          <a:xfrm flipV="1">
            <a:off x="4995336" y="2568224"/>
            <a:ext cx="2111021" cy="564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45" idx="0"/>
            <a:endCxn id="115" idx="2"/>
          </p:cNvCxnSpPr>
          <p:nvPr/>
        </p:nvCxnSpPr>
        <p:spPr>
          <a:xfrm flipH="1" flipV="1">
            <a:off x="6533446" y="1958624"/>
            <a:ext cx="767644" cy="434622"/>
          </a:xfrm>
          <a:prstGeom prst="straightConnector1">
            <a:avLst/>
          </a:prstGeom>
          <a:ln w="38100" cmpd="sng">
            <a:solidFill>
              <a:srgbClr val="3B9B6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2466621" y="1083734"/>
            <a:ext cx="609600" cy="316089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Start</a:t>
            </a:r>
          </a:p>
        </p:txBody>
      </p:sp>
      <p:cxnSp>
        <p:nvCxnSpPr>
          <p:cNvPr id="207" name="Straight Arrow Connector 206"/>
          <p:cNvCxnSpPr>
            <a:stCxn id="205" idx="2"/>
            <a:endCxn id="133" idx="0"/>
          </p:cNvCxnSpPr>
          <p:nvPr/>
        </p:nvCxnSpPr>
        <p:spPr>
          <a:xfrm>
            <a:off x="2771421" y="1399823"/>
            <a:ext cx="2824" cy="197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33" idx="4"/>
            <a:endCxn id="134" idx="0"/>
          </p:cNvCxnSpPr>
          <p:nvPr/>
        </p:nvCxnSpPr>
        <p:spPr>
          <a:xfrm flipH="1">
            <a:off x="2774245" y="2020711"/>
            <a:ext cx="1" cy="33866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15" idx="3"/>
          </p:cNvCxnSpPr>
          <p:nvPr/>
        </p:nvCxnSpPr>
        <p:spPr>
          <a:xfrm flipV="1">
            <a:off x="6728179" y="1778000"/>
            <a:ext cx="2376310" cy="5646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ight Arrow 77"/>
          <p:cNvSpPr/>
          <p:nvPr/>
        </p:nvSpPr>
        <p:spPr>
          <a:xfrm>
            <a:off x="3012717" y="4361778"/>
            <a:ext cx="6257366" cy="9861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469855" y="424291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Time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826000" y="3454400"/>
            <a:ext cx="9144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4"/>
          <p:cNvGrpSpPr/>
          <p:nvPr/>
        </p:nvGrpSpPr>
        <p:grpSpPr>
          <a:xfrm>
            <a:off x="5004849" y="3545620"/>
            <a:ext cx="197582" cy="229138"/>
            <a:chOff x="4785360" y="3980688"/>
            <a:chExt cx="914400" cy="1280160"/>
          </a:xfrm>
        </p:grpSpPr>
        <p:sp>
          <p:nvSpPr>
            <p:cNvPr id="82" name="Rectangle 8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Block Arc 82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85" name="Oval 8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0" name="Straight Connector 89"/>
          <p:cNvCxnSpPr>
            <a:stCxn id="80" idx="0"/>
            <a:endCxn id="80" idx="2"/>
          </p:cNvCxnSpPr>
          <p:nvPr/>
        </p:nvCxnSpPr>
        <p:spPr>
          <a:xfrm>
            <a:off x="5283200" y="3454400"/>
            <a:ext cx="0" cy="457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392311" y="3556002"/>
            <a:ext cx="1495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Transient hash table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993461" y="4965403"/>
            <a:ext cx="6248510" cy="93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94"/>
          <p:cNvGrpSpPr/>
          <p:nvPr/>
        </p:nvGrpSpPr>
        <p:grpSpPr>
          <a:xfrm>
            <a:off x="7172317" y="5634065"/>
            <a:ext cx="197582" cy="229138"/>
            <a:chOff x="4785360" y="3980688"/>
            <a:chExt cx="914400" cy="1280160"/>
          </a:xfrm>
        </p:grpSpPr>
        <p:sp>
          <p:nvSpPr>
            <p:cNvPr id="101" name="Rectangle 100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Block Arc 102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6" name="Oval 105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101"/>
          <p:cNvGrpSpPr/>
          <p:nvPr/>
        </p:nvGrpSpPr>
        <p:grpSpPr>
          <a:xfrm>
            <a:off x="8080262" y="5601072"/>
            <a:ext cx="329542" cy="280057"/>
            <a:chOff x="5874034" y="3395472"/>
            <a:chExt cx="1597152" cy="1280160"/>
          </a:xfrm>
        </p:grpSpPr>
        <p:sp>
          <p:nvSpPr>
            <p:cNvPr id="110" name="Rectangle 109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Block Arc 111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16" name="Oval 115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2626571" y="5619824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T2</a:t>
            </a:r>
          </a:p>
        </p:txBody>
      </p:sp>
      <p:grpSp>
        <p:nvGrpSpPr>
          <p:cNvPr id="23" name="Group 61"/>
          <p:cNvGrpSpPr/>
          <p:nvPr/>
        </p:nvGrpSpPr>
        <p:grpSpPr>
          <a:xfrm>
            <a:off x="5062953" y="4823589"/>
            <a:ext cx="197582" cy="229138"/>
            <a:chOff x="4785360" y="3980688"/>
            <a:chExt cx="914400" cy="1280160"/>
          </a:xfrm>
        </p:grpSpPr>
        <p:sp>
          <p:nvSpPr>
            <p:cNvPr id="125" name="Rectangle 124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Block Arc 125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4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28" name="Oval 127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67"/>
          <p:cNvGrpSpPr/>
          <p:nvPr/>
        </p:nvGrpSpPr>
        <p:grpSpPr>
          <a:xfrm>
            <a:off x="6333803" y="4783956"/>
            <a:ext cx="329542" cy="280057"/>
            <a:chOff x="5874034" y="3395472"/>
            <a:chExt cx="1597152" cy="1280160"/>
          </a:xfrm>
        </p:grpSpPr>
        <p:sp>
          <p:nvSpPr>
            <p:cNvPr id="136" name="Rectangle 135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Block Arc 136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39" name="Oval 13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121"/>
          <p:cNvGrpSpPr/>
          <p:nvPr/>
        </p:nvGrpSpPr>
        <p:grpSpPr>
          <a:xfrm>
            <a:off x="4491536" y="4814623"/>
            <a:ext cx="188617" cy="238103"/>
            <a:chOff x="2397446" y="3380933"/>
            <a:chExt cx="188617" cy="238103"/>
          </a:xfrm>
        </p:grpSpPr>
        <p:sp>
          <p:nvSpPr>
            <p:cNvPr id="143" name="Rectangle 142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Block Arc 145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48" name="Oval 147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2626571" y="4827610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576711" y="4842934"/>
            <a:ext cx="49404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461956" y="5633155"/>
            <a:ext cx="55335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Y = X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806223" y="5232400"/>
            <a:ext cx="962123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Y = Z = 0</a:t>
            </a:r>
          </a:p>
        </p:txBody>
      </p:sp>
      <p:grpSp>
        <p:nvGrpSpPr>
          <p:cNvPr id="29" name="Group 94"/>
          <p:cNvGrpSpPr/>
          <p:nvPr/>
        </p:nvGrpSpPr>
        <p:grpSpPr>
          <a:xfrm>
            <a:off x="3407472" y="5639710"/>
            <a:ext cx="197582" cy="229138"/>
            <a:chOff x="4785360" y="3980688"/>
            <a:chExt cx="914400" cy="1280160"/>
          </a:xfrm>
        </p:grpSpPr>
        <p:sp>
          <p:nvSpPr>
            <p:cNvPr id="156" name="Rectangle 155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Block Arc 156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4" name="Oval 163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101"/>
          <p:cNvGrpSpPr/>
          <p:nvPr/>
        </p:nvGrpSpPr>
        <p:grpSpPr>
          <a:xfrm>
            <a:off x="4546839" y="5612363"/>
            <a:ext cx="329542" cy="280057"/>
            <a:chOff x="5874034" y="3395472"/>
            <a:chExt cx="1597152" cy="1280160"/>
          </a:xfrm>
        </p:grpSpPr>
        <p:sp>
          <p:nvSpPr>
            <p:cNvPr id="167" name="Rectangle 166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Block Arc 167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4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0" name="Oval 169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3" name="TextBox 172"/>
          <p:cNvSpPr txBox="1"/>
          <p:nvPr/>
        </p:nvSpPr>
        <p:spPr>
          <a:xfrm>
            <a:off x="3911601" y="5655733"/>
            <a:ext cx="49404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1</a:t>
            </a:r>
          </a:p>
        </p:txBody>
      </p:sp>
      <p:cxnSp>
        <p:nvCxnSpPr>
          <p:cNvPr id="176" name="Straight Arrow Connector 175"/>
          <p:cNvCxnSpPr>
            <a:endCxn id="180" idx="2"/>
          </p:cNvCxnSpPr>
          <p:nvPr/>
        </p:nvCxnSpPr>
        <p:spPr>
          <a:xfrm flipV="1">
            <a:off x="5508978" y="2731914"/>
            <a:ext cx="3101624" cy="95390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996543" y="5965371"/>
            <a:ext cx="1730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Thread operations</a:t>
            </a:r>
          </a:p>
        </p:txBody>
      </p:sp>
      <p:pic>
        <p:nvPicPr>
          <p:cNvPr id="198" name="Picture 2" descr="C:\Users\DHC\AppData\Local\Microsoft\Windows\Temporary Internet Files\Content.IE5\4LMLLQRH\MC900441735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60191" y="4419601"/>
            <a:ext cx="486849" cy="1840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0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val 141"/>
          <p:cNvSpPr/>
          <p:nvPr/>
        </p:nvSpPr>
        <p:spPr>
          <a:xfrm>
            <a:off x="6949044" y="2123703"/>
            <a:ext cx="2042556" cy="914400"/>
          </a:xfrm>
          <a:prstGeom prst="ellipse">
            <a:avLst/>
          </a:prstGeom>
          <a:solidFill>
            <a:srgbClr val="FBE3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139044" y="2107869"/>
            <a:ext cx="2042556" cy="914400"/>
          </a:xfrm>
          <a:prstGeom prst="ellipse">
            <a:avLst/>
          </a:prstGeom>
          <a:solidFill>
            <a:srgbClr val="FBE3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3991" y="508882"/>
            <a:ext cx="11379624" cy="574516"/>
          </a:xfrm>
        </p:spPr>
        <p:txBody>
          <a:bodyPr/>
          <a:lstStyle/>
          <a:p>
            <a:r>
              <a:rPr lang="en-GB" dirty="0" smtClean="0"/>
              <a:t>Computing a Consistent State</a:t>
            </a:r>
            <a:endParaRPr lang="en-GB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3007074" y="5763263"/>
            <a:ext cx="6224012" cy="61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4368800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96357" y="2410179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1"/>
          <p:cNvGrpSpPr/>
          <p:nvPr/>
        </p:nvGrpSpPr>
        <p:grpSpPr>
          <a:xfrm>
            <a:off x="4474602" y="1659379"/>
            <a:ext cx="188617" cy="238103"/>
            <a:chOff x="2397446" y="3380933"/>
            <a:chExt cx="188617" cy="238103"/>
          </a:xfrm>
        </p:grpSpPr>
        <p:sp>
          <p:nvSpPr>
            <p:cNvPr id="159" name="Rectangle 158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Block Arc 159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94"/>
          <p:cNvGrpSpPr/>
          <p:nvPr/>
        </p:nvGrpSpPr>
        <p:grpSpPr>
          <a:xfrm>
            <a:off x="3379249" y="2467532"/>
            <a:ext cx="197582" cy="229138"/>
            <a:chOff x="4785360" y="3980688"/>
            <a:chExt cx="914400" cy="1280160"/>
          </a:xfrm>
        </p:grpSpPr>
        <p:sp>
          <p:nvSpPr>
            <p:cNvPr id="186" name="Rectangle 185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Block Arc 186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89" name="Oval 18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8" name="Rectangle 87"/>
          <p:cNvSpPr/>
          <p:nvPr/>
        </p:nvSpPr>
        <p:spPr>
          <a:xfrm>
            <a:off x="4605869" y="2398890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1"/>
          <p:cNvGrpSpPr/>
          <p:nvPr/>
        </p:nvGrpSpPr>
        <p:grpSpPr>
          <a:xfrm>
            <a:off x="4614573" y="2428896"/>
            <a:ext cx="329542" cy="280057"/>
            <a:chOff x="5874034" y="3395472"/>
            <a:chExt cx="1597152" cy="1280160"/>
          </a:xfrm>
        </p:grpSpPr>
        <p:sp>
          <p:nvSpPr>
            <p:cNvPr id="192" name="Rectangle 191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Block Arc 192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95" name="Oval 19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6" name="Straight Arrow Connector 85"/>
          <p:cNvCxnSpPr/>
          <p:nvPr/>
        </p:nvCxnSpPr>
        <p:spPr>
          <a:xfrm>
            <a:off x="3023736" y="2584602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3945468" y="2404534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X,0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3678491" y="2573313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333247" y="2578957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5029201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4"/>
          <p:cNvGrpSpPr/>
          <p:nvPr/>
        </p:nvGrpSpPr>
        <p:grpSpPr>
          <a:xfrm>
            <a:off x="5112093" y="1677310"/>
            <a:ext cx="197582" cy="229138"/>
            <a:chOff x="4785360" y="3980688"/>
            <a:chExt cx="914400" cy="1280160"/>
          </a:xfrm>
        </p:grpSpPr>
        <p:sp>
          <p:nvSpPr>
            <p:cNvPr id="102" name="Rectangle 10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Block Arc 104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9" name="Oval 10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Rectangle 114"/>
          <p:cNvSpPr/>
          <p:nvPr/>
        </p:nvSpPr>
        <p:spPr>
          <a:xfrm>
            <a:off x="6338713" y="1608668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1"/>
          <p:cNvGrpSpPr/>
          <p:nvPr/>
        </p:nvGrpSpPr>
        <p:grpSpPr>
          <a:xfrm>
            <a:off x="6347417" y="1638674"/>
            <a:ext cx="329542" cy="280057"/>
            <a:chOff x="5874034" y="3395472"/>
            <a:chExt cx="1597152" cy="1280160"/>
          </a:xfrm>
        </p:grpSpPr>
        <p:sp>
          <p:nvSpPr>
            <p:cNvPr id="117" name="Rectangle 116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Block Arc 117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20" name="Oval 119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2" name="Straight Arrow Connector 121"/>
          <p:cNvCxnSpPr/>
          <p:nvPr/>
        </p:nvCxnSpPr>
        <p:spPr>
          <a:xfrm>
            <a:off x="4756580" y="1794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5678312" y="1614312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X,1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5411335" y="1783091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066091" y="1788735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2517423" y="1597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T1</a:t>
            </a:r>
          </a:p>
        </p:txBody>
      </p:sp>
      <p:sp>
        <p:nvSpPr>
          <p:cNvPr id="134" name="Oval 133"/>
          <p:cNvSpPr/>
          <p:nvPr/>
        </p:nvSpPr>
        <p:spPr>
          <a:xfrm>
            <a:off x="2517422" y="2359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T2</a:t>
            </a:r>
          </a:p>
        </p:txBody>
      </p:sp>
      <p:cxnSp>
        <p:nvCxnSpPr>
          <p:cNvPr id="140" name="Straight Arrow Connector 139"/>
          <p:cNvCxnSpPr>
            <a:stCxn id="133" idx="6"/>
            <a:endCxn id="95" idx="1"/>
          </p:cNvCxnSpPr>
          <p:nvPr/>
        </p:nvCxnSpPr>
        <p:spPr>
          <a:xfrm flipV="1">
            <a:off x="3031067" y="1794936"/>
            <a:ext cx="1337732" cy="1410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98" idx="2"/>
            <a:endCxn id="88" idx="0"/>
          </p:cNvCxnSpPr>
          <p:nvPr/>
        </p:nvCxnSpPr>
        <p:spPr>
          <a:xfrm flipH="1">
            <a:off x="4800602" y="1969914"/>
            <a:ext cx="423332" cy="428977"/>
          </a:xfrm>
          <a:prstGeom prst="straightConnector1">
            <a:avLst/>
          </a:prstGeom>
          <a:ln w="38100" cmpd="sng">
            <a:solidFill>
              <a:srgbClr val="3B9B6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7106357" y="2393246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94"/>
          <p:cNvGrpSpPr/>
          <p:nvPr/>
        </p:nvGrpSpPr>
        <p:grpSpPr>
          <a:xfrm>
            <a:off x="7189249" y="2450599"/>
            <a:ext cx="197582" cy="229138"/>
            <a:chOff x="4785360" y="3980688"/>
            <a:chExt cx="914400" cy="1280160"/>
          </a:xfrm>
        </p:grpSpPr>
        <p:sp>
          <p:nvSpPr>
            <p:cNvPr id="152" name="Rectangle 15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Block Arc 160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1" name="Oval 170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0" name="Rectangle 179"/>
          <p:cNvSpPr/>
          <p:nvPr/>
        </p:nvSpPr>
        <p:spPr>
          <a:xfrm>
            <a:off x="8415869" y="2381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01"/>
          <p:cNvGrpSpPr/>
          <p:nvPr/>
        </p:nvGrpSpPr>
        <p:grpSpPr>
          <a:xfrm>
            <a:off x="8424573" y="2411963"/>
            <a:ext cx="329542" cy="280057"/>
            <a:chOff x="5874034" y="3395472"/>
            <a:chExt cx="1597152" cy="1280160"/>
          </a:xfrm>
        </p:grpSpPr>
        <p:sp>
          <p:nvSpPr>
            <p:cNvPr id="182" name="Rectangle 181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Block Arc 182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85" name="Oval 18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1" name="Rectangle 190"/>
          <p:cNvSpPr/>
          <p:nvPr/>
        </p:nvSpPr>
        <p:spPr>
          <a:xfrm>
            <a:off x="7755468" y="2387601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Y,0</a:t>
            </a:r>
          </a:p>
        </p:txBody>
      </p:sp>
      <p:cxnSp>
        <p:nvCxnSpPr>
          <p:cNvPr id="194" name="Straight Arrow Connector 193"/>
          <p:cNvCxnSpPr/>
          <p:nvPr/>
        </p:nvCxnSpPr>
        <p:spPr>
          <a:xfrm>
            <a:off x="7488491" y="2556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143247" y="2562024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88" idx="3"/>
            <a:endCxn id="145" idx="1"/>
          </p:cNvCxnSpPr>
          <p:nvPr/>
        </p:nvCxnSpPr>
        <p:spPr>
          <a:xfrm flipV="1">
            <a:off x="4995336" y="2568224"/>
            <a:ext cx="2111021" cy="564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45" idx="0"/>
            <a:endCxn id="115" idx="2"/>
          </p:cNvCxnSpPr>
          <p:nvPr/>
        </p:nvCxnSpPr>
        <p:spPr>
          <a:xfrm flipH="1" flipV="1">
            <a:off x="6533446" y="1958624"/>
            <a:ext cx="767644" cy="434622"/>
          </a:xfrm>
          <a:prstGeom prst="straightConnector1">
            <a:avLst/>
          </a:prstGeom>
          <a:ln w="38100" cmpd="sng">
            <a:solidFill>
              <a:srgbClr val="3B9B6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2466621" y="1083734"/>
            <a:ext cx="609600" cy="316089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Start</a:t>
            </a:r>
          </a:p>
        </p:txBody>
      </p:sp>
      <p:cxnSp>
        <p:nvCxnSpPr>
          <p:cNvPr id="207" name="Straight Arrow Connector 206"/>
          <p:cNvCxnSpPr>
            <a:stCxn id="205" idx="2"/>
            <a:endCxn id="133" idx="0"/>
          </p:cNvCxnSpPr>
          <p:nvPr/>
        </p:nvCxnSpPr>
        <p:spPr>
          <a:xfrm>
            <a:off x="2771421" y="1399823"/>
            <a:ext cx="2824" cy="197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33" idx="4"/>
            <a:endCxn id="134" idx="0"/>
          </p:cNvCxnSpPr>
          <p:nvPr/>
        </p:nvCxnSpPr>
        <p:spPr>
          <a:xfrm flipH="1">
            <a:off x="2774245" y="2020711"/>
            <a:ext cx="1" cy="33866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15" idx="3"/>
          </p:cNvCxnSpPr>
          <p:nvPr/>
        </p:nvCxnSpPr>
        <p:spPr>
          <a:xfrm flipV="1">
            <a:off x="6728179" y="1778000"/>
            <a:ext cx="2376310" cy="5646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ight Arrow 77"/>
          <p:cNvSpPr/>
          <p:nvPr/>
        </p:nvSpPr>
        <p:spPr>
          <a:xfrm>
            <a:off x="3012717" y="4361778"/>
            <a:ext cx="6257366" cy="9861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469855" y="424291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Time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826000" y="3454400"/>
            <a:ext cx="9144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4"/>
          <p:cNvGrpSpPr/>
          <p:nvPr/>
        </p:nvGrpSpPr>
        <p:grpSpPr>
          <a:xfrm>
            <a:off x="5004849" y="3545620"/>
            <a:ext cx="197582" cy="229138"/>
            <a:chOff x="4785360" y="3980688"/>
            <a:chExt cx="914400" cy="1280160"/>
          </a:xfrm>
        </p:grpSpPr>
        <p:sp>
          <p:nvSpPr>
            <p:cNvPr id="82" name="Rectangle 8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Block Arc 82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85" name="Oval 8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0" name="Straight Connector 89"/>
          <p:cNvCxnSpPr>
            <a:stCxn id="80" idx="0"/>
            <a:endCxn id="80" idx="2"/>
          </p:cNvCxnSpPr>
          <p:nvPr/>
        </p:nvCxnSpPr>
        <p:spPr>
          <a:xfrm>
            <a:off x="5283200" y="3454400"/>
            <a:ext cx="0" cy="457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392311" y="3556002"/>
            <a:ext cx="1495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Transient hash table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993461" y="4965403"/>
            <a:ext cx="6248510" cy="93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94"/>
          <p:cNvGrpSpPr/>
          <p:nvPr/>
        </p:nvGrpSpPr>
        <p:grpSpPr>
          <a:xfrm>
            <a:off x="7172317" y="5634065"/>
            <a:ext cx="197582" cy="229138"/>
            <a:chOff x="4785360" y="3980688"/>
            <a:chExt cx="914400" cy="1280160"/>
          </a:xfrm>
        </p:grpSpPr>
        <p:sp>
          <p:nvSpPr>
            <p:cNvPr id="101" name="Rectangle 100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Block Arc 102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6" name="Oval 105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101"/>
          <p:cNvGrpSpPr/>
          <p:nvPr/>
        </p:nvGrpSpPr>
        <p:grpSpPr>
          <a:xfrm>
            <a:off x="8080262" y="5601072"/>
            <a:ext cx="329542" cy="280057"/>
            <a:chOff x="5874034" y="3395472"/>
            <a:chExt cx="1597152" cy="1280160"/>
          </a:xfrm>
        </p:grpSpPr>
        <p:sp>
          <p:nvSpPr>
            <p:cNvPr id="110" name="Rectangle 109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Block Arc 111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16" name="Oval 115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2626571" y="5619824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T2</a:t>
            </a:r>
          </a:p>
        </p:txBody>
      </p:sp>
      <p:grpSp>
        <p:nvGrpSpPr>
          <p:cNvPr id="23" name="Group 61"/>
          <p:cNvGrpSpPr/>
          <p:nvPr/>
        </p:nvGrpSpPr>
        <p:grpSpPr>
          <a:xfrm>
            <a:off x="5062953" y="4823589"/>
            <a:ext cx="197582" cy="229138"/>
            <a:chOff x="4785360" y="3980688"/>
            <a:chExt cx="914400" cy="1280160"/>
          </a:xfrm>
        </p:grpSpPr>
        <p:sp>
          <p:nvSpPr>
            <p:cNvPr id="125" name="Rectangle 124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Block Arc 125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4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28" name="Oval 127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67"/>
          <p:cNvGrpSpPr/>
          <p:nvPr/>
        </p:nvGrpSpPr>
        <p:grpSpPr>
          <a:xfrm>
            <a:off x="6333803" y="4783956"/>
            <a:ext cx="329542" cy="280057"/>
            <a:chOff x="5874034" y="3395472"/>
            <a:chExt cx="1597152" cy="1280160"/>
          </a:xfrm>
        </p:grpSpPr>
        <p:sp>
          <p:nvSpPr>
            <p:cNvPr id="136" name="Rectangle 135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Block Arc 136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39" name="Oval 13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121"/>
          <p:cNvGrpSpPr/>
          <p:nvPr/>
        </p:nvGrpSpPr>
        <p:grpSpPr>
          <a:xfrm>
            <a:off x="4491536" y="4814623"/>
            <a:ext cx="188617" cy="238103"/>
            <a:chOff x="2397446" y="3380933"/>
            <a:chExt cx="188617" cy="238103"/>
          </a:xfrm>
        </p:grpSpPr>
        <p:sp>
          <p:nvSpPr>
            <p:cNvPr id="143" name="Rectangle 142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Block Arc 145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48" name="Oval 147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2626571" y="4827610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576711" y="4842934"/>
            <a:ext cx="49404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461956" y="5633155"/>
            <a:ext cx="55335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Y = X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806223" y="5232400"/>
            <a:ext cx="962123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Y = Z = 0</a:t>
            </a:r>
          </a:p>
        </p:txBody>
      </p:sp>
      <p:grpSp>
        <p:nvGrpSpPr>
          <p:cNvPr id="29" name="Group 94"/>
          <p:cNvGrpSpPr/>
          <p:nvPr/>
        </p:nvGrpSpPr>
        <p:grpSpPr>
          <a:xfrm>
            <a:off x="3407472" y="5639710"/>
            <a:ext cx="197582" cy="229138"/>
            <a:chOff x="4785360" y="3980688"/>
            <a:chExt cx="914400" cy="1280160"/>
          </a:xfrm>
        </p:grpSpPr>
        <p:sp>
          <p:nvSpPr>
            <p:cNvPr id="156" name="Rectangle 155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Block Arc 156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4" name="Oval 163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101"/>
          <p:cNvGrpSpPr/>
          <p:nvPr/>
        </p:nvGrpSpPr>
        <p:grpSpPr>
          <a:xfrm>
            <a:off x="4546839" y="5612363"/>
            <a:ext cx="329542" cy="280057"/>
            <a:chOff x="5874034" y="3395472"/>
            <a:chExt cx="1597152" cy="1280160"/>
          </a:xfrm>
        </p:grpSpPr>
        <p:sp>
          <p:nvSpPr>
            <p:cNvPr id="167" name="Rectangle 166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Block Arc 167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4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0" name="Oval 169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3" name="TextBox 172"/>
          <p:cNvSpPr txBox="1"/>
          <p:nvPr/>
        </p:nvSpPr>
        <p:spPr>
          <a:xfrm>
            <a:off x="3911601" y="5655733"/>
            <a:ext cx="49404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1</a:t>
            </a:r>
          </a:p>
        </p:txBody>
      </p:sp>
      <p:cxnSp>
        <p:nvCxnSpPr>
          <p:cNvPr id="176" name="Straight Arrow Connector 175"/>
          <p:cNvCxnSpPr>
            <a:endCxn id="180" idx="2"/>
          </p:cNvCxnSpPr>
          <p:nvPr/>
        </p:nvCxnSpPr>
        <p:spPr>
          <a:xfrm flipV="1">
            <a:off x="5508978" y="2731914"/>
            <a:ext cx="3101624" cy="95390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996543" y="5965371"/>
            <a:ext cx="1730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Thread operations</a:t>
            </a:r>
          </a:p>
        </p:txBody>
      </p:sp>
      <p:pic>
        <p:nvPicPr>
          <p:cNvPr id="198" name="Picture 2" descr="C:\Users\DHC\AppData\Local\Microsoft\Windows\Temporary Internet Files\Content.IE5\4LMLLQRH\MC900441735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60191" y="4419601"/>
            <a:ext cx="486849" cy="1840031"/>
          </a:xfrm>
          <a:prstGeom prst="rect">
            <a:avLst/>
          </a:prstGeom>
          <a:noFill/>
        </p:spPr>
      </p:pic>
      <p:sp>
        <p:nvSpPr>
          <p:cNvPr id="158" name="Freeform 157"/>
          <p:cNvSpPr/>
          <p:nvPr/>
        </p:nvSpPr>
        <p:spPr>
          <a:xfrm>
            <a:off x="3093865" y="1380093"/>
            <a:ext cx="264873" cy="1559050"/>
          </a:xfrm>
          <a:custGeom>
            <a:avLst/>
            <a:gdLst>
              <a:gd name="connsiteX0" fmla="*/ 110494 w 264873"/>
              <a:gd name="connsiteY0" fmla="*/ 3383 h 1559050"/>
              <a:gd name="connsiteX1" fmla="*/ 152057 w 264873"/>
              <a:gd name="connsiteY1" fmla="*/ 56822 h 1559050"/>
              <a:gd name="connsiteX2" fmla="*/ 187683 w 264873"/>
              <a:gd name="connsiteY2" fmla="*/ 104323 h 1559050"/>
              <a:gd name="connsiteX3" fmla="*/ 199559 w 264873"/>
              <a:gd name="connsiteY3" fmla="*/ 139949 h 1559050"/>
              <a:gd name="connsiteX4" fmla="*/ 211434 w 264873"/>
              <a:gd name="connsiteY4" fmla="*/ 157762 h 1559050"/>
              <a:gd name="connsiteX5" fmla="*/ 223309 w 264873"/>
              <a:gd name="connsiteY5" fmla="*/ 193388 h 1559050"/>
              <a:gd name="connsiteX6" fmla="*/ 229247 w 264873"/>
              <a:gd name="connsiteY6" fmla="*/ 217139 h 1559050"/>
              <a:gd name="connsiteX7" fmla="*/ 241122 w 264873"/>
              <a:gd name="connsiteY7" fmla="*/ 234952 h 1559050"/>
              <a:gd name="connsiteX8" fmla="*/ 252998 w 264873"/>
              <a:gd name="connsiteY8" fmla="*/ 270578 h 1559050"/>
              <a:gd name="connsiteX9" fmla="*/ 258935 w 264873"/>
              <a:gd name="connsiteY9" fmla="*/ 318079 h 1559050"/>
              <a:gd name="connsiteX10" fmla="*/ 264873 w 264873"/>
              <a:gd name="connsiteY10" fmla="*/ 341830 h 1559050"/>
              <a:gd name="connsiteX11" fmla="*/ 258935 w 264873"/>
              <a:gd name="connsiteY11" fmla="*/ 490271 h 1559050"/>
              <a:gd name="connsiteX12" fmla="*/ 252998 w 264873"/>
              <a:gd name="connsiteY12" fmla="*/ 514022 h 1559050"/>
              <a:gd name="connsiteX13" fmla="*/ 241122 w 264873"/>
              <a:gd name="connsiteY13" fmla="*/ 549648 h 1559050"/>
              <a:gd name="connsiteX14" fmla="*/ 235185 w 264873"/>
              <a:gd name="connsiteY14" fmla="*/ 567461 h 1559050"/>
              <a:gd name="connsiteX15" fmla="*/ 223309 w 264873"/>
              <a:gd name="connsiteY15" fmla="*/ 579336 h 1559050"/>
              <a:gd name="connsiteX16" fmla="*/ 205496 w 264873"/>
              <a:gd name="connsiteY16" fmla="*/ 614962 h 1559050"/>
              <a:gd name="connsiteX17" fmla="*/ 187683 w 264873"/>
              <a:gd name="connsiteY17" fmla="*/ 644650 h 1559050"/>
              <a:gd name="connsiteX18" fmla="*/ 169870 w 264873"/>
              <a:gd name="connsiteY18" fmla="*/ 674339 h 1559050"/>
              <a:gd name="connsiteX19" fmla="*/ 146120 w 264873"/>
              <a:gd name="connsiteY19" fmla="*/ 709965 h 1559050"/>
              <a:gd name="connsiteX20" fmla="*/ 134244 w 264873"/>
              <a:gd name="connsiteY20" fmla="*/ 727778 h 1559050"/>
              <a:gd name="connsiteX21" fmla="*/ 122369 w 264873"/>
              <a:gd name="connsiteY21" fmla="*/ 745591 h 1559050"/>
              <a:gd name="connsiteX22" fmla="*/ 110494 w 264873"/>
              <a:gd name="connsiteY22" fmla="*/ 763404 h 1559050"/>
              <a:gd name="connsiteX23" fmla="*/ 92681 w 264873"/>
              <a:gd name="connsiteY23" fmla="*/ 799030 h 1559050"/>
              <a:gd name="connsiteX24" fmla="*/ 86743 w 264873"/>
              <a:gd name="connsiteY24" fmla="*/ 816843 h 1559050"/>
              <a:gd name="connsiteX25" fmla="*/ 74868 w 264873"/>
              <a:gd name="connsiteY25" fmla="*/ 834656 h 1559050"/>
              <a:gd name="connsiteX26" fmla="*/ 68930 w 264873"/>
              <a:gd name="connsiteY26" fmla="*/ 852469 h 1559050"/>
              <a:gd name="connsiteX27" fmla="*/ 57055 w 264873"/>
              <a:gd name="connsiteY27" fmla="*/ 870282 h 1559050"/>
              <a:gd name="connsiteX28" fmla="*/ 51117 w 264873"/>
              <a:gd name="connsiteY28" fmla="*/ 888095 h 1559050"/>
              <a:gd name="connsiteX29" fmla="*/ 39242 w 264873"/>
              <a:gd name="connsiteY29" fmla="*/ 905908 h 1559050"/>
              <a:gd name="connsiteX30" fmla="*/ 27367 w 264873"/>
              <a:gd name="connsiteY30" fmla="*/ 941533 h 1559050"/>
              <a:gd name="connsiteX31" fmla="*/ 21429 w 264873"/>
              <a:gd name="connsiteY31" fmla="*/ 959346 h 1559050"/>
              <a:gd name="connsiteX32" fmla="*/ 9554 w 264873"/>
              <a:gd name="connsiteY32" fmla="*/ 1006848 h 1559050"/>
              <a:gd name="connsiteX33" fmla="*/ 9554 w 264873"/>
              <a:gd name="connsiteY33" fmla="*/ 1155289 h 1559050"/>
              <a:gd name="connsiteX34" fmla="*/ 15491 w 264873"/>
              <a:gd name="connsiteY34" fmla="*/ 1173102 h 1559050"/>
              <a:gd name="connsiteX35" fmla="*/ 33304 w 264873"/>
              <a:gd name="connsiteY35" fmla="*/ 1244354 h 1559050"/>
              <a:gd name="connsiteX36" fmla="*/ 39242 w 264873"/>
              <a:gd name="connsiteY36" fmla="*/ 1262167 h 1559050"/>
              <a:gd name="connsiteX37" fmla="*/ 51117 w 264873"/>
              <a:gd name="connsiteY37" fmla="*/ 1279980 h 1559050"/>
              <a:gd name="connsiteX38" fmla="*/ 57055 w 264873"/>
              <a:gd name="connsiteY38" fmla="*/ 1297793 h 1559050"/>
              <a:gd name="connsiteX39" fmla="*/ 68930 w 264873"/>
              <a:gd name="connsiteY39" fmla="*/ 1321544 h 1559050"/>
              <a:gd name="connsiteX40" fmla="*/ 74868 w 264873"/>
              <a:gd name="connsiteY40" fmla="*/ 1339357 h 1559050"/>
              <a:gd name="connsiteX41" fmla="*/ 86743 w 264873"/>
              <a:gd name="connsiteY41" fmla="*/ 1357170 h 1559050"/>
              <a:gd name="connsiteX42" fmla="*/ 92681 w 264873"/>
              <a:gd name="connsiteY42" fmla="*/ 1374983 h 1559050"/>
              <a:gd name="connsiteX43" fmla="*/ 116431 w 264873"/>
              <a:gd name="connsiteY43" fmla="*/ 1410609 h 1559050"/>
              <a:gd name="connsiteX44" fmla="*/ 122369 w 264873"/>
              <a:gd name="connsiteY44" fmla="*/ 1428422 h 1559050"/>
              <a:gd name="connsiteX45" fmla="*/ 146120 w 264873"/>
              <a:gd name="connsiteY45" fmla="*/ 1464048 h 1559050"/>
              <a:gd name="connsiteX46" fmla="*/ 157995 w 264873"/>
              <a:gd name="connsiteY46" fmla="*/ 1481861 h 1559050"/>
              <a:gd name="connsiteX47" fmla="*/ 175808 w 264873"/>
              <a:gd name="connsiteY47" fmla="*/ 1499674 h 1559050"/>
              <a:gd name="connsiteX48" fmla="*/ 187683 w 264873"/>
              <a:gd name="connsiteY48" fmla="*/ 1517487 h 1559050"/>
              <a:gd name="connsiteX49" fmla="*/ 205496 w 264873"/>
              <a:gd name="connsiteY49" fmla="*/ 1529362 h 1559050"/>
              <a:gd name="connsiteX50" fmla="*/ 229247 w 264873"/>
              <a:gd name="connsiteY50" fmla="*/ 1553113 h 1559050"/>
              <a:gd name="connsiteX51" fmla="*/ 247060 w 264873"/>
              <a:gd name="connsiteY51" fmla="*/ 1559050 h 1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64873" h="1559050">
                <a:moveTo>
                  <a:pt x="110494" y="3383"/>
                </a:moveTo>
                <a:cubicBezTo>
                  <a:pt x="146759" y="39648"/>
                  <a:pt x="109441" y="0"/>
                  <a:pt x="152057" y="56822"/>
                </a:cubicBezTo>
                <a:cubicBezTo>
                  <a:pt x="168941" y="79333"/>
                  <a:pt x="173791" y="62650"/>
                  <a:pt x="187683" y="104323"/>
                </a:cubicBezTo>
                <a:cubicBezTo>
                  <a:pt x="191642" y="116198"/>
                  <a:pt x="192616" y="129533"/>
                  <a:pt x="199559" y="139949"/>
                </a:cubicBezTo>
                <a:cubicBezTo>
                  <a:pt x="203517" y="145887"/>
                  <a:pt x="208536" y="151241"/>
                  <a:pt x="211434" y="157762"/>
                </a:cubicBezTo>
                <a:cubicBezTo>
                  <a:pt x="216518" y="169201"/>
                  <a:pt x="220273" y="181244"/>
                  <a:pt x="223309" y="193388"/>
                </a:cubicBezTo>
                <a:cubicBezTo>
                  <a:pt x="225288" y="201305"/>
                  <a:pt x="226032" y="209638"/>
                  <a:pt x="229247" y="217139"/>
                </a:cubicBezTo>
                <a:cubicBezTo>
                  <a:pt x="232058" y="223698"/>
                  <a:pt x="238224" y="228431"/>
                  <a:pt x="241122" y="234952"/>
                </a:cubicBezTo>
                <a:cubicBezTo>
                  <a:pt x="246206" y="246391"/>
                  <a:pt x="252998" y="270578"/>
                  <a:pt x="252998" y="270578"/>
                </a:cubicBezTo>
                <a:cubicBezTo>
                  <a:pt x="254977" y="286412"/>
                  <a:pt x="256312" y="302339"/>
                  <a:pt x="258935" y="318079"/>
                </a:cubicBezTo>
                <a:cubicBezTo>
                  <a:pt x="260277" y="326129"/>
                  <a:pt x="264873" y="333669"/>
                  <a:pt x="264873" y="341830"/>
                </a:cubicBezTo>
                <a:cubicBezTo>
                  <a:pt x="264873" y="391350"/>
                  <a:pt x="262342" y="440868"/>
                  <a:pt x="258935" y="490271"/>
                </a:cubicBezTo>
                <a:cubicBezTo>
                  <a:pt x="258374" y="498412"/>
                  <a:pt x="255343" y="506206"/>
                  <a:pt x="252998" y="514022"/>
                </a:cubicBezTo>
                <a:cubicBezTo>
                  <a:pt x="249401" y="526012"/>
                  <a:pt x="245080" y="537773"/>
                  <a:pt x="241122" y="549648"/>
                </a:cubicBezTo>
                <a:cubicBezTo>
                  <a:pt x="239143" y="555586"/>
                  <a:pt x="239611" y="563036"/>
                  <a:pt x="235185" y="567461"/>
                </a:cubicBezTo>
                <a:lnTo>
                  <a:pt x="223309" y="579336"/>
                </a:lnTo>
                <a:cubicBezTo>
                  <a:pt x="208386" y="624109"/>
                  <a:pt x="228517" y="568921"/>
                  <a:pt x="205496" y="614962"/>
                </a:cubicBezTo>
                <a:cubicBezTo>
                  <a:pt x="190080" y="645794"/>
                  <a:pt x="210880" y="621455"/>
                  <a:pt x="187683" y="644650"/>
                </a:cubicBezTo>
                <a:cubicBezTo>
                  <a:pt x="176331" y="678709"/>
                  <a:pt x="189432" y="648257"/>
                  <a:pt x="169870" y="674339"/>
                </a:cubicBezTo>
                <a:cubicBezTo>
                  <a:pt x="161307" y="685757"/>
                  <a:pt x="154037" y="698090"/>
                  <a:pt x="146120" y="709965"/>
                </a:cubicBezTo>
                <a:lnTo>
                  <a:pt x="134244" y="727778"/>
                </a:lnTo>
                <a:lnTo>
                  <a:pt x="122369" y="745591"/>
                </a:lnTo>
                <a:cubicBezTo>
                  <a:pt x="118411" y="751529"/>
                  <a:pt x="112751" y="756634"/>
                  <a:pt x="110494" y="763404"/>
                </a:cubicBezTo>
                <a:cubicBezTo>
                  <a:pt x="95569" y="808178"/>
                  <a:pt x="115702" y="752988"/>
                  <a:pt x="92681" y="799030"/>
                </a:cubicBezTo>
                <a:cubicBezTo>
                  <a:pt x="89882" y="804628"/>
                  <a:pt x="89542" y="811245"/>
                  <a:pt x="86743" y="816843"/>
                </a:cubicBezTo>
                <a:cubicBezTo>
                  <a:pt x="83552" y="823226"/>
                  <a:pt x="78059" y="828273"/>
                  <a:pt x="74868" y="834656"/>
                </a:cubicBezTo>
                <a:cubicBezTo>
                  <a:pt x="72069" y="840254"/>
                  <a:pt x="71729" y="846871"/>
                  <a:pt x="68930" y="852469"/>
                </a:cubicBezTo>
                <a:cubicBezTo>
                  <a:pt x="65739" y="858852"/>
                  <a:pt x="60246" y="863899"/>
                  <a:pt x="57055" y="870282"/>
                </a:cubicBezTo>
                <a:cubicBezTo>
                  <a:pt x="54256" y="875880"/>
                  <a:pt x="53916" y="882497"/>
                  <a:pt x="51117" y="888095"/>
                </a:cubicBezTo>
                <a:cubicBezTo>
                  <a:pt x="47926" y="894478"/>
                  <a:pt x="42140" y="899387"/>
                  <a:pt x="39242" y="905908"/>
                </a:cubicBezTo>
                <a:cubicBezTo>
                  <a:pt x="34158" y="917347"/>
                  <a:pt x="31325" y="929658"/>
                  <a:pt x="27367" y="941533"/>
                </a:cubicBezTo>
                <a:cubicBezTo>
                  <a:pt x="25388" y="947471"/>
                  <a:pt x="22657" y="953209"/>
                  <a:pt x="21429" y="959346"/>
                </a:cubicBezTo>
                <a:cubicBezTo>
                  <a:pt x="14264" y="995172"/>
                  <a:pt x="18682" y="979460"/>
                  <a:pt x="9554" y="1006848"/>
                </a:cubicBezTo>
                <a:cubicBezTo>
                  <a:pt x="2188" y="1080505"/>
                  <a:pt x="0" y="1069302"/>
                  <a:pt x="9554" y="1155289"/>
                </a:cubicBezTo>
                <a:cubicBezTo>
                  <a:pt x="10245" y="1161510"/>
                  <a:pt x="14133" y="1166992"/>
                  <a:pt x="15491" y="1173102"/>
                </a:cubicBezTo>
                <a:cubicBezTo>
                  <a:pt x="31479" y="1245050"/>
                  <a:pt x="9312" y="1172379"/>
                  <a:pt x="33304" y="1244354"/>
                </a:cubicBezTo>
                <a:cubicBezTo>
                  <a:pt x="35283" y="1250292"/>
                  <a:pt x="35770" y="1256959"/>
                  <a:pt x="39242" y="1262167"/>
                </a:cubicBezTo>
                <a:cubicBezTo>
                  <a:pt x="43200" y="1268105"/>
                  <a:pt x="47926" y="1273597"/>
                  <a:pt x="51117" y="1279980"/>
                </a:cubicBezTo>
                <a:cubicBezTo>
                  <a:pt x="53916" y="1285578"/>
                  <a:pt x="54590" y="1292040"/>
                  <a:pt x="57055" y="1297793"/>
                </a:cubicBezTo>
                <a:cubicBezTo>
                  <a:pt x="60542" y="1305929"/>
                  <a:pt x="65443" y="1313408"/>
                  <a:pt x="68930" y="1321544"/>
                </a:cubicBezTo>
                <a:cubicBezTo>
                  <a:pt x="71395" y="1327297"/>
                  <a:pt x="72069" y="1333759"/>
                  <a:pt x="74868" y="1339357"/>
                </a:cubicBezTo>
                <a:cubicBezTo>
                  <a:pt x="78059" y="1345740"/>
                  <a:pt x="83552" y="1350787"/>
                  <a:pt x="86743" y="1357170"/>
                </a:cubicBezTo>
                <a:cubicBezTo>
                  <a:pt x="89542" y="1362768"/>
                  <a:pt x="89641" y="1369512"/>
                  <a:pt x="92681" y="1374983"/>
                </a:cubicBezTo>
                <a:cubicBezTo>
                  <a:pt x="99612" y="1387459"/>
                  <a:pt x="111917" y="1397069"/>
                  <a:pt x="116431" y="1410609"/>
                </a:cubicBezTo>
                <a:cubicBezTo>
                  <a:pt x="118410" y="1416547"/>
                  <a:pt x="119329" y="1422951"/>
                  <a:pt x="122369" y="1428422"/>
                </a:cubicBezTo>
                <a:cubicBezTo>
                  <a:pt x="129300" y="1440898"/>
                  <a:pt x="138203" y="1452173"/>
                  <a:pt x="146120" y="1464048"/>
                </a:cubicBezTo>
                <a:cubicBezTo>
                  <a:pt x="150078" y="1469986"/>
                  <a:pt x="152949" y="1476815"/>
                  <a:pt x="157995" y="1481861"/>
                </a:cubicBezTo>
                <a:cubicBezTo>
                  <a:pt x="163933" y="1487799"/>
                  <a:pt x="170432" y="1493223"/>
                  <a:pt x="175808" y="1499674"/>
                </a:cubicBezTo>
                <a:cubicBezTo>
                  <a:pt x="180376" y="1505156"/>
                  <a:pt x="182637" y="1512441"/>
                  <a:pt x="187683" y="1517487"/>
                </a:cubicBezTo>
                <a:cubicBezTo>
                  <a:pt x="192729" y="1522533"/>
                  <a:pt x="200078" y="1524718"/>
                  <a:pt x="205496" y="1529362"/>
                </a:cubicBezTo>
                <a:cubicBezTo>
                  <a:pt x="213997" y="1536648"/>
                  <a:pt x="218625" y="1549573"/>
                  <a:pt x="229247" y="1553113"/>
                </a:cubicBezTo>
                <a:lnTo>
                  <a:pt x="247060" y="1559050"/>
                </a:lnTo>
              </a:path>
            </a:pathLst>
          </a:custGeom>
          <a:ln w="25400" cmpd="sng">
            <a:solidFill>
              <a:srgbClr val="8229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3329049" y="138941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822980"/>
                </a:solidFill>
                <a:latin typeface="Futura Bk" pitchFamily="34" charset="0"/>
                <a:cs typeface="HP Simplified" pitchFamily="34" charset="0"/>
              </a:rPr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4343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val 141"/>
          <p:cNvSpPr/>
          <p:nvPr/>
        </p:nvSpPr>
        <p:spPr>
          <a:xfrm>
            <a:off x="6949044" y="2123703"/>
            <a:ext cx="2042556" cy="914400"/>
          </a:xfrm>
          <a:prstGeom prst="ellipse">
            <a:avLst/>
          </a:prstGeom>
          <a:solidFill>
            <a:srgbClr val="FBE3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139044" y="2107869"/>
            <a:ext cx="2042556" cy="914400"/>
          </a:xfrm>
          <a:prstGeom prst="ellipse">
            <a:avLst/>
          </a:prstGeom>
          <a:solidFill>
            <a:srgbClr val="FBE3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3991" y="492284"/>
            <a:ext cx="11379624" cy="574516"/>
          </a:xfrm>
        </p:spPr>
        <p:txBody>
          <a:bodyPr/>
          <a:lstStyle/>
          <a:p>
            <a:r>
              <a:rPr lang="en-GB" dirty="0" smtClean="0"/>
              <a:t>Advancing the Consistent State</a:t>
            </a:r>
            <a:endParaRPr lang="en-GB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3007074" y="5763263"/>
            <a:ext cx="6224012" cy="61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4368800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96357" y="2410179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1"/>
          <p:cNvGrpSpPr/>
          <p:nvPr/>
        </p:nvGrpSpPr>
        <p:grpSpPr>
          <a:xfrm>
            <a:off x="4474602" y="1659379"/>
            <a:ext cx="188617" cy="238103"/>
            <a:chOff x="2397446" y="3380933"/>
            <a:chExt cx="188617" cy="238103"/>
          </a:xfrm>
        </p:grpSpPr>
        <p:sp>
          <p:nvSpPr>
            <p:cNvPr id="159" name="Rectangle 158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Block Arc 159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94"/>
          <p:cNvGrpSpPr/>
          <p:nvPr/>
        </p:nvGrpSpPr>
        <p:grpSpPr>
          <a:xfrm>
            <a:off x="3379249" y="2467532"/>
            <a:ext cx="197582" cy="229138"/>
            <a:chOff x="4785360" y="3980688"/>
            <a:chExt cx="914400" cy="1280160"/>
          </a:xfrm>
        </p:grpSpPr>
        <p:sp>
          <p:nvSpPr>
            <p:cNvPr id="186" name="Rectangle 185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Block Arc 186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89" name="Oval 18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8" name="Rectangle 87"/>
          <p:cNvSpPr/>
          <p:nvPr/>
        </p:nvSpPr>
        <p:spPr>
          <a:xfrm>
            <a:off x="4605869" y="2398890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1"/>
          <p:cNvGrpSpPr/>
          <p:nvPr/>
        </p:nvGrpSpPr>
        <p:grpSpPr>
          <a:xfrm>
            <a:off x="4614573" y="2428896"/>
            <a:ext cx="329542" cy="280057"/>
            <a:chOff x="5874034" y="3395472"/>
            <a:chExt cx="1597152" cy="1280160"/>
          </a:xfrm>
        </p:grpSpPr>
        <p:sp>
          <p:nvSpPr>
            <p:cNvPr id="192" name="Rectangle 191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Block Arc 192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95" name="Oval 19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6" name="Straight Arrow Connector 85"/>
          <p:cNvCxnSpPr/>
          <p:nvPr/>
        </p:nvCxnSpPr>
        <p:spPr>
          <a:xfrm>
            <a:off x="3023736" y="2584602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3945468" y="2404534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X,0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3678491" y="2573313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333247" y="2578957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5029201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4"/>
          <p:cNvGrpSpPr/>
          <p:nvPr/>
        </p:nvGrpSpPr>
        <p:grpSpPr>
          <a:xfrm>
            <a:off x="5112093" y="1677310"/>
            <a:ext cx="197582" cy="229138"/>
            <a:chOff x="4785360" y="3980688"/>
            <a:chExt cx="914400" cy="1280160"/>
          </a:xfrm>
        </p:grpSpPr>
        <p:sp>
          <p:nvSpPr>
            <p:cNvPr id="102" name="Rectangle 10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Block Arc 104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9" name="Oval 10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Rectangle 114"/>
          <p:cNvSpPr/>
          <p:nvPr/>
        </p:nvSpPr>
        <p:spPr>
          <a:xfrm>
            <a:off x="6338713" y="1608668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1"/>
          <p:cNvGrpSpPr/>
          <p:nvPr/>
        </p:nvGrpSpPr>
        <p:grpSpPr>
          <a:xfrm>
            <a:off x="6347417" y="1638674"/>
            <a:ext cx="329542" cy="280057"/>
            <a:chOff x="5874034" y="3395472"/>
            <a:chExt cx="1597152" cy="1280160"/>
          </a:xfrm>
        </p:grpSpPr>
        <p:sp>
          <p:nvSpPr>
            <p:cNvPr id="117" name="Rectangle 116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Block Arc 117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20" name="Oval 119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2" name="Straight Arrow Connector 121"/>
          <p:cNvCxnSpPr/>
          <p:nvPr/>
        </p:nvCxnSpPr>
        <p:spPr>
          <a:xfrm>
            <a:off x="4756580" y="1794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5678312" y="1614312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X,1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5411335" y="1783091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066091" y="1788735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2517423" y="1597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T1</a:t>
            </a:r>
          </a:p>
        </p:txBody>
      </p:sp>
      <p:sp>
        <p:nvSpPr>
          <p:cNvPr id="134" name="Oval 133"/>
          <p:cNvSpPr/>
          <p:nvPr/>
        </p:nvSpPr>
        <p:spPr>
          <a:xfrm>
            <a:off x="2517422" y="2359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T2</a:t>
            </a:r>
          </a:p>
        </p:txBody>
      </p:sp>
      <p:cxnSp>
        <p:nvCxnSpPr>
          <p:cNvPr id="140" name="Straight Arrow Connector 139"/>
          <p:cNvCxnSpPr>
            <a:stCxn id="133" idx="6"/>
            <a:endCxn id="95" idx="1"/>
          </p:cNvCxnSpPr>
          <p:nvPr/>
        </p:nvCxnSpPr>
        <p:spPr>
          <a:xfrm flipV="1">
            <a:off x="3031067" y="1794936"/>
            <a:ext cx="1337732" cy="1410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98" idx="2"/>
            <a:endCxn id="88" idx="0"/>
          </p:cNvCxnSpPr>
          <p:nvPr/>
        </p:nvCxnSpPr>
        <p:spPr>
          <a:xfrm flipH="1">
            <a:off x="4800602" y="1969914"/>
            <a:ext cx="423332" cy="428977"/>
          </a:xfrm>
          <a:prstGeom prst="straightConnector1">
            <a:avLst/>
          </a:prstGeom>
          <a:ln w="38100" cmpd="sng">
            <a:solidFill>
              <a:srgbClr val="3B9B6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7106357" y="2393246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94"/>
          <p:cNvGrpSpPr/>
          <p:nvPr/>
        </p:nvGrpSpPr>
        <p:grpSpPr>
          <a:xfrm>
            <a:off x="7189249" y="2450599"/>
            <a:ext cx="197582" cy="229138"/>
            <a:chOff x="4785360" y="3980688"/>
            <a:chExt cx="914400" cy="1280160"/>
          </a:xfrm>
        </p:grpSpPr>
        <p:sp>
          <p:nvSpPr>
            <p:cNvPr id="152" name="Rectangle 15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Block Arc 160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1" name="Oval 170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0" name="Rectangle 179"/>
          <p:cNvSpPr/>
          <p:nvPr/>
        </p:nvSpPr>
        <p:spPr>
          <a:xfrm>
            <a:off x="8415869" y="2381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01"/>
          <p:cNvGrpSpPr/>
          <p:nvPr/>
        </p:nvGrpSpPr>
        <p:grpSpPr>
          <a:xfrm>
            <a:off x="8424573" y="2411963"/>
            <a:ext cx="329542" cy="280057"/>
            <a:chOff x="5874034" y="3395472"/>
            <a:chExt cx="1597152" cy="1280160"/>
          </a:xfrm>
        </p:grpSpPr>
        <p:sp>
          <p:nvSpPr>
            <p:cNvPr id="182" name="Rectangle 181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Block Arc 182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85" name="Oval 18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1" name="Rectangle 190"/>
          <p:cNvSpPr/>
          <p:nvPr/>
        </p:nvSpPr>
        <p:spPr>
          <a:xfrm>
            <a:off x="7755468" y="2387601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Y,0</a:t>
            </a:r>
          </a:p>
        </p:txBody>
      </p:sp>
      <p:cxnSp>
        <p:nvCxnSpPr>
          <p:cNvPr id="194" name="Straight Arrow Connector 193"/>
          <p:cNvCxnSpPr/>
          <p:nvPr/>
        </p:nvCxnSpPr>
        <p:spPr>
          <a:xfrm>
            <a:off x="7488491" y="2556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143247" y="2562024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88" idx="3"/>
            <a:endCxn id="145" idx="1"/>
          </p:cNvCxnSpPr>
          <p:nvPr/>
        </p:nvCxnSpPr>
        <p:spPr>
          <a:xfrm flipV="1">
            <a:off x="4995336" y="2568224"/>
            <a:ext cx="2111021" cy="564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45" idx="0"/>
            <a:endCxn id="115" idx="2"/>
          </p:cNvCxnSpPr>
          <p:nvPr/>
        </p:nvCxnSpPr>
        <p:spPr>
          <a:xfrm flipH="1" flipV="1">
            <a:off x="6533446" y="1958624"/>
            <a:ext cx="767644" cy="434622"/>
          </a:xfrm>
          <a:prstGeom prst="straightConnector1">
            <a:avLst/>
          </a:prstGeom>
          <a:ln w="38100" cmpd="sng">
            <a:solidFill>
              <a:srgbClr val="3B9B6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2466621" y="1083734"/>
            <a:ext cx="609600" cy="316089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Start</a:t>
            </a:r>
          </a:p>
        </p:txBody>
      </p:sp>
      <p:cxnSp>
        <p:nvCxnSpPr>
          <p:cNvPr id="207" name="Straight Arrow Connector 206"/>
          <p:cNvCxnSpPr>
            <a:stCxn id="205" idx="2"/>
            <a:endCxn id="133" idx="0"/>
          </p:cNvCxnSpPr>
          <p:nvPr/>
        </p:nvCxnSpPr>
        <p:spPr>
          <a:xfrm>
            <a:off x="2771421" y="1399823"/>
            <a:ext cx="2824" cy="197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33" idx="4"/>
            <a:endCxn id="134" idx="0"/>
          </p:cNvCxnSpPr>
          <p:nvPr/>
        </p:nvCxnSpPr>
        <p:spPr>
          <a:xfrm flipH="1">
            <a:off x="2774245" y="2020711"/>
            <a:ext cx="1" cy="33866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15" idx="3"/>
          </p:cNvCxnSpPr>
          <p:nvPr/>
        </p:nvCxnSpPr>
        <p:spPr>
          <a:xfrm flipV="1">
            <a:off x="6728179" y="1778000"/>
            <a:ext cx="2376310" cy="5646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ight Arrow 77"/>
          <p:cNvSpPr/>
          <p:nvPr/>
        </p:nvSpPr>
        <p:spPr>
          <a:xfrm>
            <a:off x="3012717" y="4361778"/>
            <a:ext cx="6257366" cy="9861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469855" y="424291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Time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826000" y="3454400"/>
            <a:ext cx="9144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4"/>
          <p:cNvGrpSpPr/>
          <p:nvPr/>
        </p:nvGrpSpPr>
        <p:grpSpPr>
          <a:xfrm>
            <a:off x="5004849" y="3545620"/>
            <a:ext cx="197582" cy="229138"/>
            <a:chOff x="4785360" y="3980688"/>
            <a:chExt cx="914400" cy="1280160"/>
          </a:xfrm>
        </p:grpSpPr>
        <p:sp>
          <p:nvSpPr>
            <p:cNvPr id="82" name="Rectangle 8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Block Arc 82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85" name="Oval 8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0" name="Straight Connector 89"/>
          <p:cNvCxnSpPr>
            <a:stCxn id="80" idx="0"/>
            <a:endCxn id="80" idx="2"/>
          </p:cNvCxnSpPr>
          <p:nvPr/>
        </p:nvCxnSpPr>
        <p:spPr>
          <a:xfrm>
            <a:off x="5283200" y="3454400"/>
            <a:ext cx="0" cy="457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392311" y="3556002"/>
            <a:ext cx="1495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Transient hash table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993461" y="4965403"/>
            <a:ext cx="6248510" cy="93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94"/>
          <p:cNvGrpSpPr/>
          <p:nvPr/>
        </p:nvGrpSpPr>
        <p:grpSpPr>
          <a:xfrm>
            <a:off x="7172317" y="5634065"/>
            <a:ext cx="197582" cy="229138"/>
            <a:chOff x="4785360" y="3980688"/>
            <a:chExt cx="914400" cy="1280160"/>
          </a:xfrm>
        </p:grpSpPr>
        <p:sp>
          <p:nvSpPr>
            <p:cNvPr id="101" name="Rectangle 100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Block Arc 102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6" name="Oval 105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101"/>
          <p:cNvGrpSpPr/>
          <p:nvPr/>
        </p:nvGrpSpPr>
        <p:grpSpPr>
          <a:xfrm>
            <a:off x="8080262" y="5601072"/>
            <a:ext cx="329542" cy="280057"/>
            <a:chOff x="5874034" y="3395472"/>
            <a:chExt cx="1597152" cy="1280160"/>
          </a:xfrm>
        </p:grpSpPr>
        <p:sp>
          <p:nvSpPr>
            <p:cNvPr id="110" name="Rectangle 109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Block Arc 111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16" name="Oval 115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2626571" y="5619824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T2</a:t>
            </a:r>
          </a:p>
        </p:txBody>
      </p:sp>
      <p:grpSp>
        <p:nvGrpSpPr>
          <p:cNvPr id="23" name="Group 61"/>
          <p:cNvGrpSpPr/>
          <p:nvPr/>
        </p:nvGrpSpPr>
        <p:grpSpPr>
          <a:xfrm>
            <a:off x="5062953" y="4823589"/>
            <a:ext cx="197582" cy="229138"/>
            <a:chOff x="4785360" y="3980688"/>
            <a:chExt cx="914400" cy="1280160"/>
          </a:xfrm>
        </p:grpSpPr>
        <p:sp>
          <p:nvSpPr>
            <p:cNvPr id="125" name="Rectangle 124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Block Arc 125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4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28" name="Oval 127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67"/>
          <p:cNvGrpSpPr/>
          <p:nvPr/>
        </p:nvGrpSpPr>
        <p:grpSpPr>
          <a:xfrm>
            <a:off x="6333803" y="4783956"/>
            <a:ext cx="329542" cy="280057"/>
            <a:chOff x="5874034" y="3395472"/>
            <a:chExt cx="1597152" cy="1280160"/>
          </a:xfrm>
        </p:grpSpPr>
        <p:sp>
          <p:nvSpPr>
            <p:cNvPr id="136" name="Rectangle 135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Block Arc 136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39" name="Oval 13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121"/>
          <p:cNvGrpSpPr/>
          <p:nvPr/>
        </p:nvGrpSpPr>
        <p:grpSpPr>
          <a:xfrm>
            <a:off x="4491536" y="4814623"/>
            <a:ext cx="188617" cy="238103"/>
            <a:chOff x="2397446" y="3380933"/>
            <a:chExt cx="188617" cy="238103"/>
          </a:xfrm>
        </p:grpSpPr>
        <p:sp>
          <p:nvSpPr>
            <p:cNvPr id="143" name="Rectangle 142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Block Arc 145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48" name="Oval 147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2626571" y="4827610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576711" y="4842934"/>
            <a:ext cx="49404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461956" y="5633155"/>
            <a:ext cx="55335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Y = X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806223" y="5232400"/>
            <a:ext cx="962123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Y = Z = 0</a:t>
            </a:r>
          </a:p>
        </p:txBody>
      </p:sp>
      <p:grpSp>
        <p:nvGrpSpPr>
          <p:cNvPr id="29" name="Group 94"/>
          <p:cNvGrpSpPr/>
          <p:nvPr/>
        </p:nvGrpSpPr>
        <p:grpSpPr>
          <a:xfrm>
            <a:off x="3407472" y="5639710"/>
            <a:ext cx="197582" cy="229138"/>
            <a:chOff x="4785360" y="3980688"/>
            <a:chExt cx="914400" cy="1280160"/>
          </a:xfrm>
        </p:grpSpPr>
        <p:sp>
          <p:nvSpPr>
            <p:cNvPr id="156" name="Rectangle 155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Block Arc 156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4" name="Oval 163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101"/>
          <p:cNvGrpSpPr/>
          <p:nvPr/>
        </p:nvGrpSpPr>
        <p:grpSpPr>
          <a:xfrm>
            <a:off x="4546839" y="5612363"/>
            <a:ext cx="329542" cy="280057"/>
            <a:chOff x="5874034" y="3395472"/>
            <a:chExt cx="1597152" cy="1280160"/>
          </a:xfrm>
        </p:grpSpPr>
        <p:sp>
          <p:nvSpPr>
            <p:cNvPr id="167" name="Rectangle 166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Block Arc 167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4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0" name="Oval 169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3" name="TextBox 172"/>
          <p:cNvSpPr txBox="1"/>
          <p:nvPr/>
        </p:nvSpPr>
        <p:spPr>
          <a:xfrm>
            <a:off x="3911601" y="5655733"/>
            <a:ext cx="49404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1</a:t>
            </a:r>
          </a:p>
        </p:txBody>
      </p:sp>
      <p:cxnSp>
        <p:nvCxnSpPr>
          <p:cNvPr id="176" name="Straight Arrow Connector 175"/>
          <p:cNvCxnSpPr>
            <a:endCxn id="180" idx="2"/>
          </p:cNvCxnSpPr>
          <p:nvPr/>
        </p:nvCxnSpPr>
        <p:spPr>
          <a:xfrm flipV="1">
            <a:off x="5508978" y="2731914"/>
            <a:ext cx="3101624" cy="95390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996543" y="5965371"/>
            <a:ext cx="1730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Thread operations</a:t>
            </a:r>
          </a:p>
        </p:txBody>
      </p:sp>
      <p:pic>
        <p:nvPicPr>
          <p:cNvPr id="198" name="Picture 2" descr="C:\Users\DHC\AppData\Local\Microsoft\Windows\Temporary Internet Files\Content.IE5\4LMLLQRH\MC900441735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60191" y="4419601"/>
            <a:ext cx="486849" cy="1840031"/>
          </a:xfrm>
          <a:prstGeom prst="rect">
            <a:avLst/>
          </a:prstGeom>
          <a:noFill/>
        </p:spPr>
      </p:pic>
      <p:sp>
        <p:nvSpPr>
          <p:cNvPr id="147" name="Freeform 146"/>
          <p:cNvSpPr/>
          <p:nvPr/>
        </p:nvSpPr>
        <p:spPr>
          <a:xfrm>
            <a:off x="3174671" y="1674422"/>
            <a:ext cx="2375065" cy="1068779"/>
          </a:xfrm>
          <a:custGeom>
            <a:avLst/>
            <a:gdLst>
              <a:gd name="connsiteX0" fmla="*/ 0 w 2375065"/>
              <a:gd name="connsiteY0" fmla="*/ 0 h 1068779"/>
              <a:gd name="connsiteX1" fmla="*/ 23751 w 2375065"/>
              <a:gd name="connsiteY1" fmla="*/ 41563 h 1068779"/>
              <a:gd name="connsiteX2" fmla="*/ 29688 w 2375065"/>
              <a:gd name="connsiteY2" fmla="*/ 59376 h 1068779"/>
              <a:gd name="connsiteX3" fmla="*/ 41564 w 2375065"/>
              <a:gd name="connsiteY3" fmla="*/ 71252 h 1068779"/>
              <a:gd name="connsiteX4" fmla="*/ 77190 w 2375065"/>
              <a:gd name="connsiteY4" fmla="*/ 118753 h 1068779"/>
              <a:gd name="connsiteX5" fmla="*/ 106878 w 2375065"/>
              <a:gd name="connsiteY5" fmla="*/ 160317 h 1068779"/>
              <a:gd name="connsiteX6" fmla="*/ 130629 w 2375065"/>
              <a:gd name="connsiteY6" fmla="*/ 190005 h 1068779"/>
              <a:gd name="connsiteX7" fmla="*/ 148442 w 2375065"/>
              <a:gd name="connsiteY7" fmla="*/ 201880 h 1068779"/>
              <a:gd name="connsiteX8" fmla="*/ 160317 w 2375065"/>
              <a:gd name="connsiteY8" fmla="*/ 213756 h 1068779"/>
              <a:gd name="connsiteX9" fmla="*/ 184068 w 2375065"/>
              <a:gd name="connsiteY9" fmla="*/ 225631 h 1068779"/>
              <a:gd name="connsiteX10" fmla="*/ 201881 w 2375065"/>
              <a:gd name="connsiteY10" fmla="*/ 237506 h 1068779"/>
              <a:gd name="connsiteX11" fmla="*/ 231569 w 2375065"/>
              <a:gd name="connsiteY11" fmla="*/ 261257 h 1068779"/>
              <a:gd name="connsiteX12" fmla="*/ 249382 w 2375065"/>
              <a:gd name="connsiteY12" fmla="*/ 267195 h 1068779"/>
              <a:gd name="connsiteX13" fmla="*/ 314696 w 2375065"/>
              <a:gd name="connsiteY13" fmla="*/ 302821 h 1068779"/>
              <a:gd name="connsiteX14" fmla="*/ 350322 w 2375065"/>
              <a:gd name="connsiteY14" fmla="*/ 314696 h 1068779"/>
              <a:gd name="connsiteX15" fmla="*/ 368135 w 2375065"/>
              <a:gd name="connsiteY15" fmla="*/ 320634 h 1068779"/>
              <a:gd name="connsiteX16" fmla="*/ 385948 w 2375065"/>
              <a:gd name="connsiteY16" fmla="*/ 332509 h 1068779"/>
              <a:gd name="connsiteX17" fmla="*/ 415636 w 2375065"/>
              <a:gd name="connsiteY17" fmla="*/ 338447 h 1068779"/>
              <a:gd name="connsiteX18" fmla="*/ 439387 w 2375065"/>
              <a:gd name="connsiteY18" fmla="*/ 344384 h 1068779"/>
              <a:gd name="connsiteX19" fmla="*/ 486888 w 2375065"/>
              <a:gd name="connsiteY19" fmla="*/ 362197 h 1068779"/>
              <a:gd name="connsiteX20" fmla="*/ 522514 w 2375065"/>
              <a:gd name="connsiteY20" fmla="*/ 374073 h 1068779"/>
              <a:gd name="connsiteX21" fmla="*/ 599704 w 2375065"/>
              <a:gd name="connsiteY21" fmla="*/ 385948 h 1068779"/>
              <a:gd name="connsiteX22" fmla="*/ 635330 w 2375065"/>
              <a:gd name="connsiteY22" fmla="*/ 391885 h 1068779"/>
              <a:gd name="connsiteX23" fmla="*/ 676894 w 2375065"/>
              <a:gd name="connsiteY23" fmla="*/ 397823 h 1068779"/>
              <a:gd name="connsiteX24" fmla="*/ 712520 w 2375065"/>
              <a:gd name="connsiteY24" fmla="*/ 403761 h 1068779"/>
              <a:gd name="connsiteX25" fmla="*/ 1371600 w 2375065"/>
              <a:gd name="connsiteY25" fmla="*/ 409698 h 1068779"/>
              <a:gd name="connsiteX26" fmla="*/ 1419101 w 2375065"/>
              <a:gd name="connsiteY26" fmla="*/ 415636 h 1068779"/>
              <a:gd name="connsiteX27" fmla="*/ 1460665 w 2375065"/>
              <a:gd name="connsiteY27" fmla="*/ 421574 h 1068779"/>
              <a:gd name="connsiteX28" fmla="*/ 1520042 w 2375065"/>
              <a:gd name="connsiteY28" fmla="*/ 427511 h 1068779"/>
              <a:gd name="connsiteX29" fmla="*/ 1573481 w 2375065"/>
              <a:gd name="connsiteY29" fmla="*/ 439387 h 1068779"/>
              <a:gd name="connsiteX30" fmla="*/ 1615044 w 2375065"/>
              <a:gd name="connsiteY30" fmla="*/ 445324 h 1068779"/>
              <a:gd name="connsiteX31" fmla="*/ 1668483 w 2375065"/>
              <a:gd name="connsiteY31" fmla="*/ 463137 h 1068779"/>
              <a:gd name="connsiteX32" fmla="*/ 1698172 w 2375065"/>
              <a:gd name="connsiteY32" fmla="*/ 469075 h 1068779"/>
              <a:gd name="connsiteX33" fmla="*/ 1739735 w 2375065"/>
              <a:gd name="connsiteY33" fmla="*/ 486888 h 1068779"/>
              <a:gd name="connsiteX34" fmla="*/ 1763486 w 2375065"/>
              <a:gd name="connsiteY34" fmla="*/ 498763 h 1068779"/>
              <a:gd name="connsiteX35" fmla="*/ 1810987 w 2375065"/>
              <a:gd name="connsiteY35" fmla="*/ 510639 h 1068779"/>
              <a:gd name="connsiteX36" fmla="*/ 1828800 w 2375065"/>
              <a:gd name="connsiteY36" fmla="*/ 516576 h 1068779"/>
              <a:gd name="connsiteX37" fmla="*/ 1846613 w 2375065"/>
              <a:gd name="connsiteY37" fmla="*/ 528452 h 1068779"/>
              <a:gd name="connsiteX38" fmla="*/ 1894114 w 2375065"/>
              <a:gd name="connsiteY38" fmla="*/ 540327 h 1068779"/>
              <a:gd name="connsiteX39" fmla="*/ 1941616 w 2375065"/>
              <a:gd name="connsiteY39" fmla="*/ 564078 h 1068779"/>
              <a:gd name="connsiteX40" fmla="*/ 1959429 w 2375065"/>
              <a:gd name="connsiteY40" fmla="*/ 570015 h 1068779"/>
              <a:gd name="connsiteX41" fmla="*/ 1971304 w 2375065"/>
              <a:gd name="connsiteY41" fmla="*/ 581891 h 1068779"/>
              <a:gd name="connsiteX42" fmla="*/ 2024743 w 2375065"/>
              <a:gd name="connsiteY42" fmla="*/ 605641 h 1068779"/>
              <a:gd name="connsiteX43" fmla="*/ 2036618 w 2375065"/>
              <a:gd name="connsiteY43" fmla="*/ 617517 h 1068779"/>
              <a:gd name="connsiteX44" fmla="*/ 2078182 w 2375065"/>
              <a:gd name="connsiteY44" fmla="*/ 653143 h 1068779"/>
              <a:gd name="connsiteX45" fmla="*/ 2095995 w 2375065"/>
              <a:gd name="connsiteY45" fmla="*/ 676893 h 1068779"/>
              <a:gd name="connsiteX46" fmla="*/ 2119746 w 2375065"/>
              <a:gd name="connsiteY46" fmla="*/ 688769 h 1068779"/>
              <a:gd name="connsiteX47" fmla="*/ 2137559 w 2375065"/>
              <a:gd name="connsiteY47" fmla="*/ 700644 h 1068779"/>
              <a:gd name="connsiteX48" fmla="*/ 2167247 w 2375065"/>
              <a:gd name="connsiteY48" fmla="*/ 736270 h 1068779"/>
              <a:gd name="connsiteX49" fmla="*/ 2179122 w 2375065"/>
              <a:gd name="connsiteY49" fmla="*/ 754083 h 1068779"/>
              <a:gd name="connsiteX50" fmla="*/ 2208811 w 2375065"/>
              <a:gd name="connsiteY50" fmla="*/ 783771 h 1068779"/>
              <a:gd name="connsiteX51" fmla="*/ 2220686 w 2375065"/>
              <a:gd name="connsiteY51" fmla="*/ 795647 h 1068779"/>
              <a:gd name="connsiteX52" fmla="*/ 2238499 w 2375065"/>
              <a:gd name="connsiteY52" fmla="*/ 813460 h 1068779"/>
              <a:gd name="connsiteX53" fmla="*/ 2274125 w 2375065"/>
              <a:gd name="connsiteY53" fmla="*/ 860961 h 1068779"/>
              <a:gd name="connsiteX54" fmla="*/ 2309751 w 2375065"/>
              <a:gd name="connsiteY54" fmla="*/ 908462 h 1068779"/>
              <a:gd name="connsiteX55" fmla="*/ 2333501 w 2375065"/>
              <a:gd name="connsiteY55" fmla="*/ 961901 h 1068779"/>
              <a:gd name="connsiteX56" fmla="*/ 2345377 w 2375065"/>
              <a:gd name="connsiteY56" fmla="*/ 973776 h 1068779"/>
              <a:gd name="connsiteX57" fmla="*/ 2357252 w 2375065"/>
              <a:gd name="connsiteY57" fmla="*/ 1021278 h 1068779"/>
              <a:gd name="connsiteX58" fmla="*/ 2363190 w 2375065"/>
              <a:gd name="connsiteY58" fmla="*/ 1039091 h 1068779"/>
              <a:gd name="connsiteX59" fmla="*/ 2375065 w 2375065"/>
              <a:gd name="connsiteY59" fmla="*/ 1068779 h 10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375065" h="1068779">
                <a:moveTo>
                  <a:pt x="0" y="0"/>
                </a:moveTo>
                <a:cubicBezTo>
                  <a:pt x="11923" y="17885"/>
                  <a:pt x="14713" y="20476"/>
                  <a:pt x="23751" y="41563"/>
                </a:cubicBezTo>
                <a:cubicBezTo>
                  <a:pt x="26216" y="47316"/>
                  <a:pt x="26468" y="54009"/>
                  <a:pt x="29688" y="59376"/>
                </a:cubicBezTo>
                <a:cubicBezTo>
                  <a:pt x="32568" y="64177"/>
                  <a:pt x="38205" y="66773"/>
                  <a:pt x="41564" y="71252"/>
                </a:cubicBezTo>
                <a:cubicBezTo>
                  <a:pt x="81845" y="124960"/>
                  <a:pt x="49956" y="91521"/>
                  <a:pt x="77190" y="118753"/>
                </a:cubicBezTo>
                <a:cubicBezTo>
                  <a:pt x="91917" y="162939"/>
                  <a:pt x="69310" y="103964"/>
                  <a:pt x="106878" y="160317"/>
                </a:cubicBezTo>
                <a:cubicBezTo>
                  <a:pt x="115697" y="173546"/>
                  <a:pt x="118540" y="180334"/>
                  <a:pt x="130629" y="190005"/>
                </a:cubicBezTo>
                <a:cubicBezTo>
                  <a:pt x="136201" y="194463"/>
                  <a:pt x="142870" y="197422"/>
                  <a:pt x="148442" y="201880"/>
                </a:cubicBezTo>
                <a:cubicBezTo>
                  <a:pt x="152813" y="205377"/>
                  <a:pt x="155659" y="210651"/>
                  <a:pt x="160317" y="213756"/>
                </a:cubicBezTo>
                <a:cubicBezTo>
                  <a:pt x="167682" y="218666"/>
                  <a:pt x="176383" y="221240"/>
                  <a:pt x="184068" y="225631"/>
                </a:cubicBezTo>
                <a:cubicBezTo>
                  <a:pt x="190264" y="229171"/>
                  <a:pt x="196309" y="233048"/>
                  <a:pt x="201881" y="237506"/>
                </a:cubicBezTo>
                <a:cubicBezTo>
                  <a:pt x="220294" y="252236"/>
                  <a:pt x="207196" y="249071"/>
                  <a:pt x="231569" y="261257"/>
                </a:cubicBezTo>
                <a:cubicBezTo>
                  <a:pt x="237167" y="264056"/>
                  <a:pt x="243784" y="264396"/>
                  <a:pt x="249382" y="267195"/>
                </a:cubicBezTo>
                <a:cubicBezTo>
                  <a:pt x="292739" y="288874"/>
                  <a:pt x="233984" y="275918"/>
                  <a:pt x="314696" y="302821"/>
                </a:cubicBezTo>
                <a:lnTo>
                  <a:pt x="350322" y="314696"/>
                </a:lnTo>
                <a:cubicBezTo>
                  <a:pt x="356260" y="316675"/>
                  <a:pt x="362927" y="317162"/>
                  <a:pt x="368135" y="320634"/>
                </a:cubicBezTo>
                <a:cubicBezTo>
                  <a:pt x="374073" y="324592"/>
                  <a:pt x="379266" y="330003"/>
                  <a:pt x="385948" y="332509"/>
                </a:cubicBezTo>
                <a:cubicBezTo>
                  <a:pt x="395397" y="336053"/>
                  <a:pt x="405784" y="336258"/>
                  <a:pt x="415636" y="338447"/>
                </a:cubicBezTo>
                <a:cubicBezTo>
                  <a:pt x="423602" y="340217"/>
                  <a:pt x="431470" y="342405"/>
                  <a:pt x="439387" y="344384"/>
                </a:cubicBezTo>
                <a:cubicBezTo>
                  <a:pt x="470387" y="365052"/>
                  <a:pt x="443428" y="350344"/>
                  <a:pt x="486888" y="362197"/>
                </a:cubicBezTo>
                <a:cubicBezTo>
                  <a:pt x="498965" y="365491"/>
                  <a:pt x="510239" y="371618"/>
                  <a:pt x="522514" y="374073"/>
                </a:cubicBezTo>
                <a:cubicBezTo>
                  <a:pt x="579215" y="385412"/>
                  <a:pt x="524219" y="375165"/>
                  <a:pt x="599704" y="385948"/>
                </a:cubicBezTo>
                <a:cubicBezTo>
                  <a:pt x="611622" y="387651"/>
                  <a:pt x="623431" y="390054"/>
                  <a:pt x="635330" y="391885"/>
                </a:cubicBezTo>
                <a:cubicBezTo>
                  <a:pt x="649163" y="394013"/>
                  <a:pt x="663061" y="395695"/>
                  <a:pt x="676894" y="397823"/>
                </a:cubicBezTo>
                <a:cubicBezTo>
                  <a:pt x="688793" y="399654"/>
                  <a:pt x="700483" y="403555"/>
                  <a:pt x="712520" y="403761"/>
                </a:cubicBezTo>
                <a:lnTo>
                  <a:pt x="1371600" y="409698"/>
                </a:lnTo>
                <a:lnTo>
                  <a:pt x="1419101" y="415636"/>
                </a:lnTo>
                <a:cubicBezTo>
                  <a:pt x="1432974" y="417486"/>
                  <a:pt x="1446766" y="419939"/>
                  <a:pt x="1460665" y="421574"/>
                </a:cubicBezTo>
                <a:cubicBezTo>
                  <a:pt x="1480420" y="423898"/>
                  <a:pt x="1500305" y="425044"/>
                  <a:pt x="1520042" y="427511"/>
                </a:cubicBezTo>
                <a:cubicBezTo>
                  <a:pt x="1638598" y="442330"/>
                  <a:pt x="1504343" y="425560"/>
                  <a:pt x="1573481" y="439387"/>
                </a:cubicBezTo>
                <a:cubicBezTo>
                  <a:pt x="1587204" y="442132"/>
                  <a:pt x="1601275" y="442821"/>
                  <a:pt x="1615044" y="445324"/>
                </a:cubicBezTo>
                <a:cubicBezTo>
                  <a:pt x="1653604" y="452335"/>
                  <a:pt x="1625381" y="450206"/>
                  <a:pt x="1668483" y="463137"/>
                </a:cubicBezTo>
                <a:cubicBezTo>
                  <a:pt x="1678150" y="466037"/>
                  <a:pt x="1688276" y="467096"/>
                  <a:pt x="1698172" y="469075"/>
                </a:cubicBezTo>
                <a:cubicBezTo>
                  <a:pt x="1776926" y="508452"/>
                  <a:pt x="1678589" y="460683"/>
                  <a:pt x="1739735" y="486888"/>
                </a:cubicBezTo>
                <a:cubicBezTo>
                  <a:pt x="1747871" y="490375"/>
                  <a:pt x="1755089" y="495964"/>
                  <a:pt x="1763486" y="498763"/>
                </a:cubicBezTo>
                <a:cubicBezTo>
                  <a:pt x="1778969" y="503924"/>
                  <a:pt x="1795503" y="505478"/>
                  <a:pt x="1810987" y="510639"/>
                </a:cubicBezTo>
                <a:lnTo>
                  <a:pt x="1828800" y="516576"/>
                </a:lnTo>
                <a:cubicBezTo>
                  <a:pt x="1834738" y="520535"/>
                  <a:pt x="1839906" y="526013"/>
                  <a:pt x="1846613" y="528452"/>
                </a:cubicBezTo>
                <a:cubicBezTo>
                  <a:pt x="1861951" y="534030"/>
                  <a:pt x="1894114" y="540327"/>
                  <a:pt x="1894114" y="540327"/>
                </a:cubicBezTo>
                <a:cubicBezTo>
                  <a:pt x="1914841" y="561053"/>
                  <a:pt x="1900680" y="550433"/>
                  <a:pt x="1941616" y="564078"/>
                </a:cubicBezTo>
                <a:lnTo>
                  <a:pt x="1959429" y="570015"/>
                </a:lnTo>
                <a:cubicBezTo>
                  <a:pt x="1963387" y="573974"/>
                  <a:pt x="1966297" y="579387"/>
                  <a:pt x="1971304" y="581891"/>
                </a:cubicBezTo>
                <a:cubicBezTo>
                  <a:pt x="2015242" y="603861"/>
                  <a:pt x="1995635" y="582354"/>
                  <a:pt x="2024743" y="605641"/>
                </a:cubicBezTo>
                <a:cubicBezTo>
                  <a:pt x="2029114" y="609138"/>
                  <a:pt x="2032247" y="614020"/>
                  <a:pt x="2036618" y="617517"/>
                </a:cubicBezTo>
                <a:cubicBezTo>
                  <a:pt x="2059061" y="635472"/>
                  <a:pt x="2056738" y="624551"/>
                  <a:pt x="2078182" y="653143"/>
                </a:cubicBezTo>
                <a:cubicBezTo>
                  <a:pt x="2084120" y="661060"/>
                  <a:pt x="2088481" y="670453"/>
                  <a:pt x="2095995" y="676893"/>
                </a:cubicBezTo>
                <a:cubicBezTo>
                  <a:pt x="2102716" y="682653"/>
                  <a:pt x="2112061" y="684377"/>
                  <a:pt x="2119746" y="688769"/>
                </a:cubicBezTo>
                <a:cubicBezTo>
                  <a:pt x="2125942" y="692310"/>
                  <a:pt x="2131621" y="696686"/>
                  <a:pt x="2137559" y="700644"/>
                </a:cubicBezTo>
                <a:cubicBezTo>
                  <a:pt x="2167042" y="744870"/>
                  <a:pt x="2129149" y="690552"/>
                  <a:pt x="2167247" y="736270"/>
                </a:cubicBezTo>
                <a:cubicBezTo>
                  <a:pt x="2171815" y="741752"/>
                  <a:pt x="2174423" y="748713"/>
                  <a:pt x="2179122" y="754083"/>
                </a:cubicBezTo>
                <a:cubicBezTo>
                  <a:pt x="2188338" y="764615"/>
                  <a:pt x="2198915" y="773875"/>
                  <a:pt x="2208811" y="783771"/>
                </a:cubicBezTo>
                <a:lnTo>
                  <a:pt x="2220686" y="795647"/>
                </a:lnTo>
                <a:lnTo>
                  <a:pt x="2238499" y="813460"/>
                </a:lnTo>
                <a:cubicBezTo>
                  <a:pt x="2253946" y="859808"/>
                  <a:pt x="2228639" y="792730"/>
                  <a:pt x="2274125" y="860961"/>
                </a:cubicBezTo>
                <a:cubicBezTo>
                  <a:pt x="2300980" y="901245"/>
                  <a:pt x="2287783" y="886495"/>
                  <a:pt x="2309751" y="908462"/>
                </a:cubicBezTo>
                <a:cubicBezTo>
                  <a:pt x="2319166" y="936707"/>
                  <a:pt x="2317372" y="941740"/>
                  <a:pt x="2333501" y="961901"/>
                </a:cubicBezTo>
                <a:cubicBezTo>
                  <a:pt x="2336998" y="966272"/>
                  <a:pt x="2341418" y="969818"/>
                  <a:pt x="2345377" y="973776"/>
                </a:cubicBezTo>
                <a:cubicBezTo>
                  <a:pt x="2349335" y="989610"/>
                  <a:pt x="2352090" y="1005794"/>
                  <a:pt x="2357252" y="1021278"/>
                </a:cubicBezTo>
                <a:cubicBezTo>
                  <a:pt x="2359231" y="1027216"/>
                  <a:pt x="2361471" y="1033073"/>
                  <a:pt x="2363190" y="1039091"/>
                </a:cubicBezTo>
                <a:cubicBezTo>
                  <a:pt x="2371130" y="1066881"/>
                  <a:pt x="2362903" y="1056617"/>
                  <a:pt x="2375065" y="1068779"/>
                </a:cubicBezTo>
              </a:path>
            </a:pathLst>
          </a:custGeom>
          <a:ln w="25400" cmpd="sng">
            <a:solidFill>
              <a:srgbClr val="8229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5371605" y="211380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822980"/>
                </a:solidFill>
                <a:latin typeface="Futura Bk" pitchFamily="34" charset="0"/>
                <a:cs typeface="HP Simplified" pitchFamily="34" charset="0"/>
              </a:rPr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6940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91676"/>
            <a:ext cx="11379624" cy="574516"/>
          </a:xfrm>
        </p:spPr>
        <p:txBody>
          <a:bodyPr/>
          <a:lstStyle/>
          <a:p>
            <a:r>
              <a:rPr lang="en-GB" dirty="0" smtClean="0"/>
              <a:t>Pruning the Log Structure</a:t>
            </a:r>
            <a:endParaRPr lang="en-GB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3007074" y="5763263"/>
            <a:ext cx="6224012" cy="61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4368800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1"/>
          <p:cNvGrpSpPr/>
          <p:nvPr/>
        </p:nvGrpSpPr>
        <p:grpSpPr>
          <a:xfrm>
            <a:off x="4474602" y="1659379"/>
            <a:ext cx="188617" cy="238103"/>
            <a:chOff x="2397446" y="3380933"/>
            <a:chExt cx="188617" cy="238103"/>
          </a:xfrm>
        </p:grpSpPr>
        <p:sp>
          <p:nvSpPr>
            <p:cNvPr id="159" name="Rectangle 158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Block Arc 159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5029201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4"/>
          <p:cNvGrpSpPr/>
          <p:nvPr/>
        </p:nvGrpSpPr>
        <p:grpSpPr>
          <a:xfrm>
            <a:off x="5112093" y="1677310"/>
            <a:ext cx="197582" cy="229138"/>
            <a:chOff x="4785360" y="3980688"/>
            <a:chExt cx="914400" cy="1280160"/>
          </a:xfrm>
        </p:grpSpPr>
        <p:sp>
          <p:nvSpPr>
            <p:cNvPr id="102" name="Rectangle 10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Block Arc 104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9" name="Oval 10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Rectangle 114"/>
          <p:cNvSpPr/>
          <p:nvPr/>
        </p:nvSpPr>
        <p:spPr>
          <a:xfrm>
            <a:off x="6338713" y="1608668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1"/>
          <p:cNvGrpSpPr/>
          <p:nvPr/>
        </p:nvGrpSpPr>
        <p:grpSpPr>
          <a:xfrm>
            <a:off x="6347417" y="1638674"/>
            <a:ext cx="329542" cy="280057"/>
            <a:chOff x="5874034" y="3395472"/>
            <a:chExt cx="1597152" cy="1280160"/>
          </a:xfrm>
        </p:grpSpPr>
        <p:sp>
          <p:nvSpPr>
            <p:cNvPr id="117" name="Rectangle 116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Block Arc 117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20" name="Oval 119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2" name="Straight Arrow Connector 121"/>
          <p:cNvCxnSpPr/>
          <p:nvPr/>
        </p:nvCxnSpPr>
        <p:spPr>
          <a:xfrm>
            <a:off x="4756580" y="1794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5678312" y="1614312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X,1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5411335" y="1783091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066091" y="1788735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2517423" y="1597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T1</a:t>
            </a:r>
          </a:p>
        </p:txBody>
      </p:sp>
      <p:sp>
        <p:nvSpPr>
          <p:cNvPr id="134" name="Oval 133"/>
          <p:cNvSpPr/>
          <p:nvPr/>
        </p:nvSpPr>
        <p:spPr>
          <a:xfrm>
            <a:off x="2517422" y="2359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T2</a:t>
            </a:r>
          </a:p>
        </p:txBody>
      </p:sp>
      <p:cxnSp>
        <p:nvCxnSpPr>
          <p:cNvPr id="140" name="Straight Arrow Connector 139"/>
          <p:cNvCxnSpPr>
            <a:stCxn id="133" idx="6"/>
            <a:endCxn id="95" idx="1"/>
          </p:cNvCxnSpPr>
          <p:nvPr/>
        </p:nvCxnSpPr>
        <p:spPr>
          <a:xfrm flipV="1">
            <a:off x="3031067" y="1794936"/>
            <a:ext cx="1337732" cy="1410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7106357" y="2393246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94"/>
          <p:cNvGrpSpPr/>
          <p:nvPr/>
        </p:nvGrpSpPr>
        <p:grpSpPr>
          <a:xfrm>
            <a:off x="7189249" y="2450599"/>
            <a:ext cx="197582" cy="229138"/>
            <a:chOff x="4785360" y="3980688"/>
            <a:chExt cx="914400" cy="1280160"/>
          </a:xfrm>
        </p:grpSpPr>
        <p:sp>
          <p:nvSpPr>
            <p:cNvPr id="152" name="Rectangle 15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Block Arc 160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1" name="Oval 170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0" name="Rectangle 179"/>
          <p:cNvSpPr/>
          <p:nvPr/>
        </p:nvSpPr>
        <p:spPr>
          <a:xfrm>
            <a:off x="8415869" y="2381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01"/>
          <p:cNvGrpSpPr/>
          <p:nvPr/>
        </p:nvGrpSpPr>
        <p:grpSpPr>
          <a:xfrm>
            <a:off x="8424573" y="2411963"/>
            <a:ext cx="329542" cy="280057"/>
            <a:chOff x="5874034" y="3395472"/>
            <a:chExt cx="1597152" cy="1280160"/>
          </a:xfrm>
        </p:grpSpPr>
        <p:sp>
          <p:nvSpPr>
            <p:cNvPr id="182" name="Rectangle 181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Block Arc 182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85" name="Oval 18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1" name="Rectangle 190"/>
          <p:cNvSpPr/>
          <p:nvPr/>
        </p:nvSpPr>
        <p:spPr>
          <a:xfrm>
            <a:off x="7755468" y="2387601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Y,0</a:t>
            </a:r>
          </a:p>
        </p:txBody>
      </p:sp>
      <p:cxnSp>
        <p:nvCxnSpPr>
          <p:cNvPr id="194" name="Straight Arrow Connector 193"/>
          <p:cNvCxnSpPr/>
          <p:nvPr/>
        </p:nvCxnSpPr>
        <p:spPr>
          <a:xfrm>
            <a:off x="7488491" y="2556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143247" y="2562024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34" idx="6"/>
            <a:endCxn id="145" idx="1"/>
          </p:cNvCxnSpPr>
          <p:nvPr/>
        </p:nvCxnSpPr>
        <p:spPr>
          <a:xfrm flipV="1">
            <a:off x="3031066" y="2568224"/>
            <a:ext cx="4075290" cy="282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45" idx="0"/>
            <a:endCxn id="115" idx="2"/>
          </p:cNvCxnSpPr>
          <p:nvPr/>
        </p:nvCxnSpPr>
        <p:spPr>
          <a:xfrm flipH="1" flipV="1">
            <a:off x="6533446" y="1958624"/>
            <a:ext cx="767644" cy="434622"/>
          </a:xfrm>
          <a:prstGeom prst="straightConnector1">
            <a:avLst/>
          </a:prstGeom>
          <a:ln w="38100" cmpd="sng">
            <a:solidFill>
              <a:srgbClr val="3B9B6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2466621" y="1083734"/>
            <a:ext cx="609600" cy="316089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Start</a:t>
            </a:r>
          </a:p>
        </p:txBody>
      </p:sp>
      <p:cxnSp>
        <p:nvCxnSpPr>
          <p:cNvPr id="207" name="Straight Arrow Connector 206"/>
          <p:cNvCxnSpPr>
            <a:stCxn id="205" idx="2"/>
            <a:endCxn id="133" idx="0"/>
          </p:cNvCxnSpPr>
          <p:nvPr/>
        </p:nvCxnSpPr>
        <p:spPr>
          <a:xfrm>
            <a:off x="2771421" y="1399823"/>
            <a:ext cx="2824" cy="197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33" idx="4"/>
            <a:endCxn id="134" idx="0"/>
          </p:cNvCxnSpPr>
          <p:nvPr/>
        </p:nvCxnSpPr>
        <p:spPr>
          <a:xfrm flipH="1">
            <a:off x="2774245" y="2020711"/>
            <a:ext cx="1" cy="33866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15" idx="3"/>
          </p:cNvCxnSpPr>
          <p:nvPr/>
        </p:nvCxnSpPr>
        <p:spPr>
          <a:xfrm flipV="1">
            <a:off x="6728179" y="1778000"/>
            <a:ext cx="2376310" cy="5646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ight Arrow 77"/>
          <p:cNvSpPr/>
          <p:nvPr/>
        </p:nvSpPr>
        <p:spPr>
          <a:xfrm>
            <a:off x="3012717" y="4361778"/>
            <a:ext cx="6257366" cy="98612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469855" y="4242912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Time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826000" y="3454400"/>
            <a:ext cx="9144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4"/>
          <p:cNvGrpSpPr/>
          <p:nvPr/>
        </p:nvGrpSpPr>
        <p:grpSpPr>
          <a:xfrm>
            <a:off x="5004849" y="3545620"/>
            <a:ext cx="197582" cy="229138"/>
            <a:chOff x="4785360" y="3980688"/>
            <a:chExt cx="914400" cy="1280160"/>
          </a:xfrm>
        </p:grpSpPr>
        <p:sp>
          <p:nvSpPr>
            <p:cNvPr id="82" name="Rectangle 8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Block Arc 82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85" name="Oval 8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0" name="Straight Connector 89"/>
          <p:cNvCxnSpPr>
            <a:stCxn id="80" idx="0"/>
            <a:endCxn id="80" idx="2"/>
          </p:cNvCxnSpPr>
          <p:nvPr/>
        </p:nvCxnSpPr>
        <p:spPr>
          <a:xfrm>
            <a:off x="5283200" y="3454400"/>
            <a:ext cx="0" cy="4572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392311" y="3556002"/>
            <a:ext cx="1495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Transient hash table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993461" y="4965403"/>
            <a:ext cx="6248510" cy="93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94"/>
          <p:cNvGrpSpPr/>
          <p:nvPr/>
        </p:nvGrpSpPr>
        <p:grpSpPr>
          <a:xfrm>
            <a:off x="7172317" y="5634065"/>
            <a:ext cx="197582" cy="229138"/>
            <a:chOff x="4785360" y="3980688"/>
            <a:chExt cx="914400" cy="1280160"/>
          </a:xfrm>
        </p:grpSpPr>
        <p:sp>
          <p:nvSpPr>
            <p:cNvPr id="101" name="Rectangle 100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Block Arc 102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6" name="Oval 105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101"/>
          <p:cNvGrpSpPr/>
          <p:nvPr/>
        </p:nvGrpSpPr>
        <p:grpSpPr>
          <a:xfrm>
            <a:off x="8080262" y="5601072"/>
            <a:ext cx="329542" cy="280057"/>
            <a:chOff x="5874034" y="3395472"/>
            <a:chExt cx="1597152" cy="1280160"/>
          </a:xfrm>
        </p:grpSpPr>
        <p:sp>
          <p:nvSpPr>
            <p:cNvPr id="110" name="Rectangle 109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Block Arc 111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16" name="Oval 115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3" name="TextBox 122"/>
          <p:cNvSpPr txBox="1"/>
          <p:nvPr/>
        </p:nvSpPr>
        <p:spPr>
          <a:xfrm>
            <a:off x="2626571" y="5619824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T2</a:t>
            </a:r>
          </a:p>
        </p:txBody>
      </p:sp>
      <p:grpSp>
        <p:nvGrpSpPr>
          <p:cNvPr id="23" name="Group 61"/>
          <p:cNvGrpSpPr/>
          <p:nvPr/>
        </p:nvGrpSpPr>
        <p:grpSpPr>
          <a:xfrm>
            <a:off x="5062953" y="4823589"/>
            <a:ext cx="197582" cy="229138"/>
            <a:chOff x="4785360" y="3980688"/>
            <a:chExt cx="914400" cy="1280160"/>
          </a:xfrm>
        </p:grpSpPr>
        <p:sp>
          <p:nvSpPr>
            <p:cNvPr id="125" name="Rectangle 124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Block Arc 125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4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28" name="Oval 127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67"/>
          <p:cNvGrpSpPr/>
          <p:nvPr/>
        </p:nvGrpSpPr>
        <p:grpSpPr>
          <a:xfrm>
            <a:off x="6333803" y="4783956"/>
            <a:ext cx="329542" cy="280057"/>
            <a:chOff x="5874034" y="3395472"/>
            <a:chExt cx="1597152" cy="1280160"/>
          </a:xfrm>
        </p:grpSpPr>
        <p:sp>
          <p:nvSpPr>
            <p:cNvPr id="136" name="Rectangle 135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Block Arc 136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39" name="Oval 13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121"/>
          <p:cNvGrpSpPr/>
          <p:nvPr/>
        </p:nvGrpSpPr>
        <p:grpSpPr>
          <a:xfrm>
            <a:off x="4491536" y="4814623"/>
            <a:ext cx="188617" cy="238103"/>
            <a:chOff x="2397446" y="3380933"/>
            <a:chExt cx="188617" cy="238103"/>
          </a:xfrm>
        </p:grpSpPr>
        <p:sp>
          <p:nvSpPr>
            <p:cNvPr id="143" name="Rectangle 142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Block Arc 145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48" name="Oval 147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2626571" y="4827610"/>
            <a:ext cx="3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4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T1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576711" y="4842934"/>
            <a:ext cx="49404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461956" y="5633155"/>
            <a:ext cx="55335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Y = X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806223" y="5232400"/>
            <a:ext cx="962123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Y = Z = 0</a:t>
            </a:r>
          </a:p>
        </p:txBody>
      </p:sp>
      <p:grpSp>
        <p:nvGrpSpPr>
          <p:cNvPr id="29" name="Group 94"/>
          <p:cNvGrpSpPr/>
          <p:nvPr/>
        </p:nvGrpSpPr>
        <p:grpSpPr>
          <a:xfrm>
            <a:off x="3407472" y="5639710"/>
            <a:ext cx="197582" cy="229138"/>
            <a:chOff x="4785360" y="3980688"/>
            <a:chExt cx="914400" cy="1280160"/>
          </a:xfrm>
        </p:grpSpPr>
        <p:sp>
          <p:nvSpPr>
            <p:cNvPr id="156" name="Rectangle 155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Block Arc 156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4" name="Oval 163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101"/>
          <p:cNvGrpSpPr/>
          <p:nvPr/>
        </p:nvGrpSpPr>
        <p:grpSpPr>
          <a:xfrm>
            <a:off x="4546839" y="5612363"/>
            <a:ext cx="329542" cy="280057"/>
            <a:chOff x="5874034" y="3395472"/>
            <a:chExt cx="1597152" cy="1280160"/>
          </a:xfrm>
        </p:grpSpPr>
        <p:sp>
          <p:nvSpPr>
            <p:cNvPr id="167" name="Rectangle 166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Block Arc 167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4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0" name="Oval 169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3" name="TextBox 172"/>
          <p:cNvSpPr txBox="1"/>
          <p:nvPr/>
        </p:nvSpPr>
        <p:spPr>
          <a:xfrm>
            <a:off x="3911601" y="5655733"/>
            <a:ext cx="494046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000" dirty="0">
                <a:solidFill>
                  <a:srgbClr val="000000"/>
                </a:solidFill>
                <a:latin typeface="Futura Bk" pitchFamily="34" charset="0"/>
                <a:cs typeface="HP Simplified" pitchFamily="34" charset="0"/>
              </a:rPr>
              <a:t>X = 1</a:t>
            </a:r>
          </a:p>
        </p:txBody>
      </p:sp>
      <p:cxnSp>
        <p:nvCxnSpPr>
          <p:cNvPr id="176" name="Straight Arrow Connector 175"/>
          <p:cNvCxnSpPr>
            <a:endCxn id="180" idx="2"/>
          </p:cNvCxnSpPr>
          <p:nvPr/>
        </p:nvCxnSpPr>
        <p:spPr>
          <a:xfrm flipV="1">
            <a:off x="5508978" y="2731914"/>
            <a:ext cx="3101624" cy="95390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996543" y="5965371"/>
            <a:ext cx="1730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Thread operations</a:t>
            </a:r>
          </a:p>
        </p:txBody>
      </p:sp>
      <p:pic>
        <p:nvPicPr>
          <p:cNvPr id="198" name="Picture 2" descr="C:\Users\DHC\AppData\Local\Microsoft\Windows\Temporary Internet Files\Content.IE5\4LMLLQRH\MC900441735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60191" y="4419601"/>
            <a:ext cx="486849" cy="1840031"/>
          </a:xfrm>
          <a:prstGeom prst="rect">
            <a:avLst/>
          </a:prstGeom>
          <a:noFill/>
        </p:spPr>
      </p:pic>
      <p:sp>
        <p:nvSpPr>
          <p:cNvPr id="147" name="Freeform 146"/>
          <p:cNvSpPr/>
          <p:nvPr/>
        </p:nvSpPr>
        <p:spPr>
          <a:xfrm>
            <a:off x="3174671" y="1674422"/>
            <a:ext cx="2375065" cy="1068779"/>
          </a:xfrm>
          <a:custGeom>
            <a:avLst/>
            <a:gdLst>
              <a:gd name="connsiteX0" fmla="*/ 0 w 2375065"/>
              <a:gd name="connsiteY0" fmla="*/ 0 h 1068779"/>
              <a:gd name="connsiteX1" fmla="*/ 23751 w 2375065"/>
              <a:gd name="connsiteY1" fmla="*/ 41563 h 1068779"/>
              <a:gd name="connsiteX2" fmla="*/ 29688 w 2375065"/>
              <a:gd name="connsiteY2" fmla="*/ 59376 h 1068779"/>
              <a:gd name="connsiteX3" fmla="*/ 41564 w 2375065"/>
              <a:gd name="connsiteY3" fmla="*/ 71252 h 1068779"/>
              <a:gd name="connsiteX4" fmla="*/ 77190 w 2375065"/>
              <a:gd name="connsiteY4" fmla="*/ 118753 h 1068779"/>
              <a:gd name="connsiteX5" fmla="*/ 106878 w 2375065"/>
              <a:gd name="connsiteY5" fmla="*/ 160317 h 1068779"/>
              <a:gd name="connsiteX6" fmla="*/ 130629 w 2375065"/>
              <a:gd name="connsiteY6" fmla="*/ 190005 h 1068779"/>
              <a:gd name="connsiteX7" fmla="*/ 148442 w 2375065"/>
              <a:gd name="connsiteY7" fmla="*/ 201880 h 1068779"/>
              <a:gd name="connsiteX8" fmla="*/ 160317 w 2375065"/>
              <a:gd name="connsiteY8" fmla="*/ 213756 h 1068779"/>
              <a:gd name="connsiteX9" fmla="*/ 184068 w 2375065"/>
              <a:gd name="connsiteY9" fmla="*/ 225631 h 1068779"/>
              <a:gd name="connsiteX10" fmla="*/ 201881 w 2375065"/>
              <a:gd name="connsiteY10" fmla="*/ 237506 h 1068779"/>
              <a:gd name="connsiteX11" fmla="*/ 231569 w 2375065"/>
              <a:gd name="connsiteY11" fmla="*/ 261257 h 1068779"/>
              <a:gd name="connsiteX12" fmla="*/ 249382 w 2375065"/>
              <a:gd name="connsiteY12" fmla="*/ 267195 h 1068779"/>
              <a:gd name="connsiteX13" fmla="*/ 314696 w 2375065"/>
              <a:gd name="connsiteY13" fmla="*/ 302821 h 1068779"/>
              <a:gd name="connsiteX14" fmla="*/ 350322 w 2375065"/>
              <a:gd name="connsiteY14" fmla="*/ 314696 h 1068779"/>
              <a:gd name="connsiteX15" fmla="*/ 368135 w 2375065"/>
              <a:gd name="connsiteY15" fmla="*/ 320634 h 1068779"/>
              <a:gd name="connsiteX16" fmla="*/ 385948 w 2375065"/>
              <a:gd name="connsiteY16" fmla="*/ 332509 h 1068779"/>
              <a:gd name="connsiteX17" fmla="*/ 415636 w 2375065"/>
              <a:gd name="connsiteY17" fmla="*/ 338447 h 1068779"/>
              <a:gd name="connsiteX18" fmla="*/ 439387 w 2375065"/>
              <a:gd name="connsiteY18" fmla="*/ 344384 h 1068779"/>
              <a:gd name="connsiteX19" fmla="*/ 486888 w 2375065"/>
              <a:gd name="connsiteY19" fmla="*/ 362197 h 1068779"/>
              <a:gd name="connsiteX20" fmla="*/ 522514 w 2375065"/>
              <a:gd name="connsiteY20" fmla="*/ 374073 h 1068779"/>
              <a:gd name="connsiteX21" fmla="*/ 599704 w 2375065"/>
              <a:gd name="connsiteY21" fmla="*/ 385948 h 1068779"/>
              <a:gd name="connsiteX22" fmla="*/ 635330 w 2375065"/>
              <a:gd name="connsiteY22" fmla="*/ 391885 h 1068779"/>
              <a:gd name="connsiteX23" fmla="*/ 676894 w 2375065"/>
              <a:gd name="connsiteY23" fmla="*/ 397823 h 1068779"/>
              <a:gd name="connsiteX24" fmla="*/ 712520 w 2375065"/>
              <a:gd name="connsiteY24" fmla="*/ 403761 h 1068779"/>
              <a:gd name="connsiteX25" fmla="*/ 1371600 w 2375065"/>
              <a:gd name="connsiteY25" fmla="*/ 409698 h 1068779"/>
              <a:gd name="connsiteX26" fmla="*/ 1419101 w 2375065"/>
              <a:gd name="connsiteY26" fmla="*/ 415636 h 1068779"/>
              <a:gd name="connsiteX27" fmla="*/ 1460665 w 2375065"/>
              <a:gd name="connsiteY27" fmla="*/ 421574 h 1068779"/>
              <a:gd name="connsiteX28" fmla="*/ 1520042 w 2375065"/>
              <a:gd name="connsiteY28" fmla="*/ 427511 h 1068779"/>
              <a:gd name="connsiteX29" fmla="*/ 1573481 w 2375065"/>
              <a:gd name="connsiteY29" fmla="*/ 439387 h 1068779"/>
              <a:gd name="connsiteX30" fmla="*/ 1615044 w 2375065"/>
              <a:gd name="connsiteY30" fmla="*/ 445324 h 1068779"/>
              <a:gd name="connsiteX31" fmla="*/ 1668483 w 2375065"/>
              <a:gd name="connsiteY31" fmla="*/ 463137 h 1068779"/>
              <a:gd name="connsiteX32" fmla="*/ 1698172 w 2375065"/>
              <a:gd name="connsiteY32" fmla="*/ 469075 h 1068779"/>
              <a:gd name="connsiteX33" fmla="*/ 1739735 w 2375065"/>
              <a:gd name="connsiteY33" fmla="*/ 486888 h 1068779"/>
              <a:gd name="connsiteX34" fmla="*/ 1763486 w 2375065"/>
              <a:gd name="connsiteY34" fmla="*/ 498763 h 1068779"/>
              <a:gd name="connsiteX35" fmla="*/ 1810987 w 2375065"/>
              <a:gd name="connsiteY35" fmla="*/ 510639 h 1068779"/>
              <a:gd name="connsiteX36" fmla="*/ 1828800 w 2375065"/>
              <a:gd name="connsiteY36" fmla="*/ 516576 h 1068779"/>
              <a:gd name="connsiteX37" fmla="*/ 1846613 w 2375065"/>
              <a:gd name="connsiteY37" fmla="*/ 528452 h 1068779"/>
              <a:gd name="connsiteX38" fmla="*/ 1894114 w 2375065"/>
              <a:gd name="connsiteY38" fmla="*/ 540327 h 1068779"/>
              <a:gd name="connsiteX39" fmla="*/ 1941616 w 2375065"/>
              <a:gd name="connsiteY39" fmla="*/ 564078 h 1068779"/>
              <a:gd name="connsiteX40" fmla="*/ 1959429 w 2375065"/>
              <a:gd name="connsiteY40" fmla="*/ 570015 h 1068779"/>
              <a:gd name="connsiteX41" fmla="*/ 1971304 w 2375065"/>
              <a:gd name="connsiteY41" fmla="*/ 581891 h 1068779"/>
              <a:gd name="connsiteX42" fmla="*/ 2024743 w 2375065"/>
              <a:gd name="connsiteY42" fmla="*/ 605641 h 1068779"/>
              <a:gd name="connsiteX43" fmla="*/ 2036618 w 2375065"/>
              <a:gd name="connsiteY43" fmla="*/ 617517 h 1068779"/>
              <a:gd name="connsiteX44" fmla="*/ 2078182 w 2375065"/>
              <a:gd name="connsiteY44" fmla="*/ 653143 h 1068779"/>
              <a:gd name="connsiteX45" fmla="*/ 2095995 w 2375065"/>
              <a:gd name="connsiteY45" fmla="*/ 676893 h 1068779"/>
              <a:gd name="connsiteX46" fmla="*/ 2119746 w 2375065"/>
              <a:gd name="connsiteY46" fmla="*/ 688769 h 1068779"/>
              <a:gd name="connsiteX47" fmla="*/ 2137559 w 2375065"/>
              <a:gd name="connsiteY47" fmla="*/ 700644 h 1068779"/>
              <a:gd name="connsiteX48" fmla="*/ 2167247 w 2375065"/>
              <a:gd name="connsiteY48" fmla="*/ 736270 h 1068779"/>
              <a:gd name="connsiteX49" fmla="*/ 2179122 w 2375065"/>
              <a:gd name="connsiteY49" fmla="*/ 754083 h 1068779"/>
              <a:gd name="connsiteX50" fmla="*/ 2208811 w 2375065"/>
              <a:gd name="connsiteY50" fmla="*/ 783771 h 1068779"/>
              <a:gd name="connsiteX51" fmla="*/ 2220686 w 2375065"/>
              <a:gd name="connsiteY51" fmla="*/ 795647 h 1068779"/>
              <a:gd name="connsiteX52" fmla="*/ 2238499 w 2375065"/>
              <a:gd name="connsiteY52" fmla="*/ 813460 h 1068779"/>
              <a:gd name="connsiteX53" fmla="*/ 2274125 w 2375065"/>
              <a:gd name="connsiteY53" fmla="*/ 860961 h 1068779"/>
              <a:gd name="connsiteX54" fmla="*/ 2309751 w 2375065"/>
              <a:gd name="connsiteY54" fmla="*/ 908462 h 1068779"/>
              <a:gd name="connsiteX55" fmla="*/ 2333501 w 2375065"/>
              <a:gd name="connsiteY55" fmla="*/ 961901 h 1068779"/>
              <a:gd name="connsiteX56" fmla="*/ 2345377 w 2375065"/>
              <a:gd name="connsiteY56" fmla="*/ 973776 h 1068779"/>
              <a:gd name="connsiteX57" fmla="*/ 2357252 w 2375065"/>
              <a:gd name="connsiteY57" fmla="*/ 1021278 h 1068779"/>
              <a:gd name="connsiteX58" fmla="*/ 2363190 w 2375065"/>
              <a:gd name="connsiteY58" fmla="*/ 1039091 h 1068779"/>
              <a:gd name="connsiteX59" fmla="*/ 2375065 w 2375065"/>
              <a:gd name="connsiteY59" fmla="*/ 1068779 h 10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375065" h="1068779">
                <a:moveTo>
                  <a:pt x="0" y="0"/>
                </a:moveTo>
                <a:cubicBezTo>
                  <a:pt x="11923" y="17885"/>
                  <a:pt x="14713" y="20476"/>
                  <a:pt x="23751" y="41563"/>
                </a:cubicBezTo>
                <a:cubicBezTo>
                  <a:pt x="26216" y="47316"/>
                  <a:pt x="26468" y="54009"/>
                  <a:pt x="29688" y="59376"/>
                </a:cubicBezTo>
                <a:cubicBezTo>
                  <a:pt x="32568" y="64177"/>
                  <a:pt x="38205" y="66773"/>
                  <a:pt x="41564" y="71252"/>
                </a:cubicBezTo>
                <a:cubicBezTo>
                  <a:pt x="81845" y="124960"/>
                  <a:pt x="49956" y="91521"/>
                  <a:pt x="77190" y="118753"/>
                </a:cubicBezTo>
                <a:cubicBezTo>
                  <a:pt x="91917" y="162939"/>
                  <a:pt x="69310" y="103964"/>
                  <a:pt x="106878" y="160317"/>
                </a:cubicBezTo>
                <a:cubicBezTo>
                  <a:pt x="115697" y="173546"/>
                  <a:pt x="118540" y="180334"/>
                  <a:pt x="130629" y="190005"/>
                </a:cubicBezTo>
                <a:cubicBezTo>
                  <a:pt x="136201" y="194463"/>
                  <a:pt x="142870" y="197422"/>
                  <a:pt x="148442" y="201880"/>
                </a:cubicBezTo>
                <a:cubicBezTo>
                  <a:pt x="152813" y="205377"/>
                  <a:pt x="155659" y="210651"/>
                  <a:pt x="160317" y="213756"/>
                </a:cubicBezTo>
                <a:cubicBezTo>
                  <a:pt x="167682" y="218666"/>
                  <a:pt x="176383" y="221240"/>
                  <a:pt x="184068" y="225631"/>
                </a:cubicBezTo>
                <a:cubicBezTo>
                  <a:pt x="190264" y="229171"/>
                  <a:pt x="196309" y="233048"/>
                  <a:pt x="201881" y="237506"/>
                </a:cubicBezTo>
                <a:cubicBezTo>
                  <a:pt x="220294" y="252236"/>
                  <a:pt x="207196" y="249071"/>
                  <a:pt x="231569" y="261257"/>
                </a:cubicBezTo>
                <a:cubicBezTo>
                  <a:pt x="237167" y="264056"/>
                  <a:pt x="243784" y="264396"/>
                  <a:pt x="249382" y="267195"/>
                </a:cubicBezTo>
                <a:cubicBezTo>
                  <a:pt x="292739" y="288874"/>
                  <a:pt x="233984" y="275918"/>
                  <a:pt x="314696" y="302821"/>
                </a:cubicBezTo>
                <a:lnTo>
                  <a:pt x="350322" y="314696"/>
                </a:lnTo>
                <a:cubicBezTo>
                  <a:pt x="356260" y="316675"/>
                  <a:pt x="362927" y="317162"/>
                  <a:pt x="368135" y="320634"/>
                </a:cubicBezTo>
                <a:cubicBezTo>
                  <a:pt x="374073" y="324592"/>
                  <a:pt x="379266" y="330003"/>
                  <a:pt x="385948" y="332509"/>
                </a:cubicBezTo>
                <a:cubicBezTo>
                  <a:pt x="395397" y="336053"/>
                  <a:pt x="405784" y="336258"/>
                  <a:pt x="415636" y="338447"/>
                </a:cubicBezTo>
                <a:cubicBezTo>
                  <a:pt x="423602" y="340217"/>
                  <a:pt x="431470" y="342405"/>
                  <a:pt x="439387" y="344384"/>
                </a:cubicBezTo>
                <a:cubicBezTo>
                  <a:pt x="470387" y="365052"/>
                  <a:pt x="443428" y="350344"/>
                  <a:pt x="486888" y="362197"/>
                </a:cubicBezTo>
                <a:cubicBezTo>
                  <a:pt x="498965" y="365491"/>
                  <a:pt x="510239" y="371618"/>
                  <a:pt x="522514" y="374073"/>
                </a:cubicBezTo>
                <a:cubicBezTo>
                  <a:pt x="579215" y="385412"/>
                  <a:pt x="524219" y="375165"/>
                  <a:pt x="599704" y="385948"/>
                </a:cubicBezTo>
                <a:cubicBezTo>
                  <a:pt x="611622" y="387651"/>
                  <a:pt x="623431" y="390054"/>
                  <a:pt x="635330" y="391885"/>
                </a:cubicBezTo>
                <a:cubicBezTo>
                  <a:pt x="649163" y="394013"/>
                  <a:pt x="663061" y="395695"/>
                  <a:pt x="676894" y="397823"/>
                </a:cubicBezTo>
                <a:cubicBezTo>
                  <a:pt x="688793" y="399654"/>
                  <a:pt x="700483" y="403555"/>
                  <a:pt x="712520" y="403761"/>
                </a:cubicBezTo>
                <a:lnTo>
                  <a:pt x="1371600" y="409698"/>
                </a:lnTo>
                <a:lnTo>
                  <a:pt x="1419101" y="415636"/>
                </a:lnTo>
                <a:cubicBezTo>
                  <a:pt x="1432974" y="417486"/>
                  <a:pt x="1446766" y="419939"/>
                  <a:pt x="1460665" y="421574"/>
                </a:cubicBezTo>
                <a:cubicBezTo>
                  <a:pt x="1480420" y="423898"/>
                  <a:pt x="1500305" y="425044"/>
                  <a:pt x="1520042" y="427511"/>
                </a:cubicBezTo>
                <a:cubicBezTo>
                  <a:pt x="1638598" y="442330"/>
                  <a:pt x="1504343" y="425560"/>
                  <a:pt x="1573481" y="439387"/>
                </a:cubicBezTo>
                <a:cubicBezTo>
                  <a:pt x="1587204" y="442132"/>
                  <a:pt x="1601275" y="442821"/>
                  <a:pt x="1615044" y="445324"/>
                </a:cubicBezTo>
                <a:cubicBezTo>
                  <a:pt x="1653604" y="452335"/>
                  <a:pt x="1625381" y="450206"/>
                  <a:pt x="1668483" y="463137"/>
                </a:cubicBezTo>
                <a:cubicBezTo>
                  <a:pt x="1678150" y="466037"/>
                  <a:pt x="1688276" y="467096"/>
                  <a:pt x="1698172" y="469075"/>
                </a:cubicBezTo>
                <a:cubicBezTo>
                  <a:pt x="1776926" y="508452"/>
                  <a:pt x="1678589" y="460683"/>
                  <a:pt x="1739735" y="486888"/>
                </a:cubicBezTo>
                <a:cubicBezTo>
                  <a:pt x="1747871" y="490375"/>
                  <a:pt x="1755089" y="495964"/>
                  <a:pt x="1763486" y="498763"/>
                </a:cubicBezTo>
                <a:cubicBezTo>
                  <a:pt x="1778969" y="503924"/>
                  <a:pt x="1795503" y="505478"/>
                  <a:pt x="1810987" y="510639"/>
                </a:cubicBezTo>
                <a:lnTo>
                  <a:pt x="1828800" y="516576"/>
                </a:lnTo>
                <a:cubicBezTo>
                  <a:pt x="1834738" y="520535"/>
                  <a:pt x="1839906" y="526013"/>
                  <a:pt x="1846613" y="528452"/>
                </a:cubicBezTo>
                <a:cubicBezTo>
                  <a:pt x="1861951" y="534030"/>
                  <a:pt x="1894114" y="540327"/>
                  <a:pt x="1894114" y="540327"/>
                </a:cubicBezTo>
                <a:cubicBezTo>
                  <a:pt x="1914841" y="561053"/>
                  <a:pt x="1900680" y="550433"/>
                  <a:pt x="1941616" y="564078"/>
                </a:cubicBezTo>
                <a:lnTo>
                  <a:pt x="1959429" y="570015"/>
                </a:lnTo>
                <a:cubicBezTo>
                  <a:pt x="1963387" y="573974"/>
                  <a:pt x="1966297" y="579387"/>
                  <a:pt x="1971304" y="581891"/>
                </a:cubicBezTo>
                <a:cubicBezTo>
                  <a:pt x="2015242" y="603861"/>
                  <a:pt x="1995635" y="582354"/>
                  <a:pt x="2024743" y="605641"/>
                </a:cubicBezTo>
                <a:cubicBezTo>
                  <a:pt x="2029114" y="609138"/>
                  <a:pt x="2032247" y="614020"/>
                  <a:pt x="2036618" y="617517"/>
                </a:cubicBezTo>
                <a:cubicBezTo>
                  <a:pt x="2059061" y="635472"/>
                  <a:pt x="2056738" y="624551"/>
                  <a:pt x="2078182" y="653143"/>
                </a:cubicBezTo>
                <a:cubicBezTo>
                  <a:pt x="2084120" y="661060"/>
                  <a:pt x="2088481" y="670453"/>
                  <a:pt x="2095995" y="676893"/>
                </a:cubicBezTo>
                <a:cubicBezTo>
                  <a:pt x="2102716" y="682653"/>
                  <a:pt x="2112061" y="684377"/>
                  <a:pt x="2119746" y="688769"/>
                </a:cubicBezTo>
                <a:cubicBezTo>
                  <a:pt x="2125942" y="692310"/>
                  <a:pt x="2131621" y="696686"/>
                  <a:pt x="2137559" y="700644"/>
                </a:cubicBezTo>
                <a:cubicBezTo>
                  <a:pt x="2167042" y="744870"/>
                  <a:pt x="2129149" y="690552"/>
                  <a:pt x="2167247" y="736270"/>
                </a:cubicBezTo>
                <a:cubicBezTo>
                  <a:pt x="2171815" y="741752"/>
                  <a:pt x="2174423" y="748713"/>
                  <a:pt x="2179122" y="754083"/>
                </a:cubicBezTo>
                <a:cubicBezTo>
                  <a:pt x="2188338" y="764615"/>
                  <a:pt x="2198915" y="773875"/>
                  <a:pt x="2208811" y="783771"/>
                </a:cubicBezTo>
                <a:lnTo>
                  <a:pt x="2220686" y="795647"/>
                </a:lnTo>
                <a:lnTo>
                  <a:pt x="2238499" y="813460"/>
                </a:lnTo>
                <a:cubicBezTo>
                  <a:pt x="2253946" y="859808"/>
                  <a:pt x="2228639" y="792730"/>
                  <a:pt x="2274125" y="860961"/>
                </a:cubicBezTo>
                <a:cubicBezTo>
                  <a:pt x="2300980" y="901245"/>
                  <a:pt x="2287783" y="886495"/>
                  <a:pt x="2309751" y="908462"/>
                </a:cubicBezTo>
                <a:cubicBezTo>
                  <a:pt x="2319166" y="936707"/>
                  <a:pt x="2317372" y="941740"/>
                  <a:pt x="2333501" y="961901"/>
                </a:cubicBezTo>
                <a:cubicBezTo>
                  <a:pt x="2336998" y="966272"/>
                  <a:pt x="2341418" y="969818"/>
                  <a:pt x="2345377" y="973776"/>
                </a:cubicBezTo>
                <a:cubicBezTo>
                  <a:pt x="2349335" y="989610"/>
                  <a:pt x="2352090" y="1005794"/>
                  <a:pt x="2357252" y="1021278"/>
                </a:cubicBezTo>
                <a:cubicBezTo>
                  <a:pt x="2359231" y="1027216"/>
                  <a:pt x="2361471" y="1033073"/>
                  <a:pt x="2363190" y="1039091"/>
                </a:cubicBezTo>
                <a:cubicBezTo>
                  <a:pt x="2371130" y="1066881"/>
                  <a:pt x="2362903" y="1056617"/>
                  <a:pt x="2375065" y="1068779"/>
                </a:cubicBezTo>
              </a:path>
            </a:pathLst>
          </a:custGeom>
          <a:ln w="25400" cmpd="sng">
            <a:solidFill>
              <a:srgbClr val="8229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5371605" y="211380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822980"/>
                </a:solidFill>
                <a:latin typeface="Futura Bk" pitchFamily="34" charset="0"/>
                <a:cs typeface="HP Simplified" pitchFamily="34" charset="0"/>
              </a:rPr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20790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83143"/>
            <a:ext cx="11379624" cy="574516"/>
          </a:xfrm>
        </p:spPr>
        <p:txBody>
          <a:bodyPr/>
          <a:lstStyle/>
          <a:p>
            <a:r>
              <a:rPr lang="en-GB" dirty="0" smtClean="0"/>
              <a:t>Recovery after a crash</a:t>
            </a:r>
            <a:endParaRPr lang="en-GB" dirty="0"/>
          </a:p>
        </p:txBody>
      </p:sp>
      <p:sp>
        <p:nvSpPr>
          <p:cNvPr id="95" name="Rectangle 94"/>
          <p:cNvSpPr/>
          <p:nvPr/>
        </p:nvSpPr>
        <p:spPr>
          <a:xfrm>
            <a:off x="4368800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1"/>
          <p:cNvGrpSpPr/>
          <p:nvPr/>
        </p:nvGrpSpPr>
        <p:grpSpPr>
          <a:xfrm>
            <a:off x="4474602" y="1659379"/>
            <a:ext cx="188617" cy="238103"/>
            <a:chOff x="2397446" y="3380933"/>
            <a:chExt cx="188617" cy="238103"/>
          </a:xfrm>
        </p:grpSpPr>
        <p:sp>
          <p:nvSpPr>
            <p:cNvPr id="159" name="Rectangle 158"/>
            <p:cNvSpPr/>
            <p:nvPr/>
          </p:nvSpPr>
          <p:spPr>
            <a:xfrm>
              <a:off x="2397446" y="3465970"/>
              <a:ext cx="188617" cy="153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Block Arc 159"/>
            <p:cNvSpPr/>
            <p:nvPr/>
          </p:nvSpPr>
          <p:spPr>
            <a:xfrm>
              <a:off x="2397446" y="3380933"/>
              <a:ext cx="188617" cy="170074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71"/>
            <p:cNvGrpSpPr/>
            <p:nvPr/>
          </p:nvGrpSpPr>
          <p:grpSpPr>
            <a:xfrm>
              <a:off x="2447744" y="3485245"/>
              <a:ext cx="94309" cy="100910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5029201" y="1619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94"/>
          <p:cNvGrpSpPr/>
          <p:nvPr/>
        </p:nvGrpSpPr>
        <p:grpSpPr>
          <a:xfrm>
            <a:off x="5112093" y="1677310"/>
            <a:ext cx="197582" cy="229138"/>
            <a:chOff x="4785360" y="3980688"/>
            <a:chExt cx="914400" cy="1280160"/>
          </a:xfrm>
        </p:grpSpPr>
        <p:sp>
          <p:nvSpPr>
            <p:cNvPr id="102" name="Rectangle 10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Block Arc 104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09" name="Oval 108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5" name="Rectangle 114"/>
          <p:cNvSpPr/>
          <p:nvPr/>
        </p:nvSpPr>
        <p:spPr>
          <a:xfrm>
            <a:off x="6338713" y="1608668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1"/>
          <p:cNvGrpSpPr/>
          <p:nvPr/>
        </p:nvGrpSpPr>
        <p:grpSpPr>
          <a:xfrm>
            <a:off x="6347417" y="1638674"/>
            <a:ext cx="329542" cy="280057"/>
            <a:chOff x="5874034" y="3395472"/>
            <a:chExt cx="1597152" cy="1280160"/>
          </a:xfrm>
        </p:grpSpPr>
        <p:sp>
          <p:nvSpPr>
            <p:cNvPr id="117" name="Rectangle 116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Block Arc 117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20" name="Oval 119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2" name="Straight Arrow Connector 121"/>
          <p:cNvCxnSpPr/>
          <p:nvPr/>
        </p:nvCxnSpPr>
        <p:spPr>
          <a:xfrm>
            <a:off x="4756580" y="1794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5678312" y="1614312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X,1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5411335" y="1783091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066091" y="1788735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2517423" y="1597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T1</a:t>
            </a:r>
          </a:p>
        </p:txBody>
      </p:sp>
      <p:sp>
        <p:nvSpPr>
          <p:cNvPr id="134" name="Oval 133"/>
          <p:cNvSpPr/>
          <p:nvPr/>
        </p:nvSpPr>
        <p:spPr>
          <a:xfrm>
            <a:off x="2517422" y="2359378"/>
            <a:ext cx="513644" cy="423333"/>
          </a:xfrm>
          <a:prstGeom prst="ellipse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T2</a:t>
            </a:r>
          </a:p>
        </p:txBody>
      </p:sp>
      <p:cxnSp>
        <p:nvCxnSpPr>
          <p:cNvPr id="140" name="Straight Arrow Connector 139"/>
          <p:cNvCxnSpPr>
            <a:stCxn id="133" idx="6"/>
            <a:endCxn id="95" idx="1"/>
          </p:cNvCxnSpPr>
          <p:nvPr/>
        </p:nvCxnSpPr>
        <p:spPr>
          <a:xfrm flipV="1">
            <a:off x="3031067" y="1794936"/>
            <a:ext cx="1337732" cy="1410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7106357" y="2393246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4"/>
          <p:cNvGrpSpPr/>
          <p:nvPr/>
        </p:nvGrpSpPr>
        <p:grpSpPr>
          <a:xfrm>
            <a:off x="7189249" y="2450599"/>
            <a:ext cx="197582" cy="229138"/>
            <a:chOff x="4785360" y="3980688"/>
            <a:chExt cx="914400" cy="1280160"/>
          </a:xfrm>
        </p:grpSpPr>
        <p:sp>
          <p:nvSpPr>
            <p:cNvPr id="152" name="Rectangle 151"/>
            <p:cNvSpPr/>
            <p:nvPr/>
          </p:nvSpPr>
          <p:spPr>
            <a:xfrm>
              <a:off x="4785360" y="4437888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Block Arc 160"/>
            <p:cNvSpPr/>
            <p:nvPr/>
          </p:nvSpPr>
          <p:spPr>
            <a:xfrm>
              <a:off x="4785360" y="3980688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71"/>
            <p:cNvGrpSpPr/>
            <p:nvPr/>
          </p:nvGrpSpPr>
          <p:grpSpPr>
            <a:xfrm>
              <a:off x="5029200" y="4541520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71" name="Oval 170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0" name="Rectangle 179"/>
          <p:cNvSpPr/>
          <p:nvPr/>
        </p:nvSpPr>
        <p:spPr>
          <a:xfrm>
            <a:off x="8415869" y="2381957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1"/>
          <p:cNvGrpSpPr/>
          <p:nvPr/>
        </p:nvGrpSpPr>
        <p:grpSpPr>
          <a:xfrm>
            <a:off x="8424573" y="2411963"/>
            <a:ext cx="329542" cy="280057"/>
            <a:chOff x="5874034" y="3395472"/>
            <a:chExt cx="1597152" cy="1280160"/>
          </a:xfrm>
        </p:grpSpPr>
        <p:sp>
          <p:nvSpPr>
            <p:cNvPr id="182" name="Rectangle 181"/>
            <p:cNvSpPr/>
            <p:nvPr/>
          </p:nvSpPr>
          <p:spPr>
            <a:xfrm>
              <a:off x="6556786" y="3852672"/>
              <a:ext cx="914400" cy="8229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Block Arc 182"/>
            <p:cNvSpPr/>
            <p:nvPr/>
          </p:nvSpPr>
          <p:spPr>
            <a:xfrm>
              <a:off x="5874034" y="3395472"/>
              <a:ext cx="914400" cy="914400"/>
            </a:xfrm>
            <a:prstGeom prst="blockArc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71"/>
            <p:cNvGrpSpPr/>
            <p:nvPr/>
          </p:nvGrpSpPr>
          <p:grpSpPr>
            <a:xfrm>
              <a:off x="6800626" y="3956304"/>
              <a:ext cx="457200" cy="542543"/>
              <a:chOff x="6059424" y="3444240"/>
              <a:chExt cx="914400" cy="1388130"/>
            </a:xfrm>
            <a:solidFill>
              <a:schemeClr val="accent5"/>
            </a:solidFill>
          </p:grpSpPr>
          <p:sp>
            <p:nvSpPr>
              <p:cNvPr id="185" name="Oval 184"/>
              <p:cNvSpPr/>
              <p:nvPr/>
            </p:nvSpPr>
            <p:spPr>
              <a:xfrm>
                <a:off x="6059424" y="34442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6352032" y="4023361"/>
                <a:ext cx="323088" cy="8090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1" name="Rectangle 190"/>
          <p:cNvSpPr/>
          <p:nvPr/>
        </p:nvSpPr>
        <p:spPr>
          <a:xfrm>
            <a:off x="7755468" y="2387601"/>
            <a:ext cx="389467" cy="349956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Y,0</a:t>
            </a:r>
          </a:p>
        </p:txBody>
      </p:sp>
      <p:cxnSp>
        <p:nvCxnSpPr>
          <p:cNvPr id="194" name="Straight Arrow Connector 193"/>
          <p:cNvCxnSpPr/>
          <p:nvPr/>
        </p:nvCxnSpPr>
        <p:spPr>
          <a:xfrm>
            <a:off x="7488491" y="2556380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143247" y="2562024"/>
            <a:ext cx="272620" cy="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34" idx="6"/>
            <a:endCxn id="145" idx="1"/>
          </p:cNvCxnSpPr>
          <p:nvPr/>
        </p:nvCxnSpPr>
        <p:spPr>
          <a:xfrm flipV="1">
            <a:off x="3031066" y="2568224"/>
            <a:ext cx="4075290" cy="282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45" idx="0"/>
            <a:endCxn id="115" idx="2"/>
          </p:cNvCxnSpPr>
          <p:nvPr/>
        </p:nvCxnSpPr>
        <p:spPr>
          <a:xfrm flipH="1" flipV="1">
            <a:off x="6533446" y="1958624"/>
            <a:ext cx="767644" cy="434622"/>
          </a:xfrm>
          <a:prstGeom prst="straightConnector1">
            <a:avLst/>
          </a:prstGeom>
          <a:ln w="38100" cmpd="sng">
            <a:solidFill>
              <a:srgbClr val="3B9B6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2466621" y="1083734"/>
            <a:ext cx="609600" cy="316089"/>
          </a:xfrm>
          <a:prstGeom prst="rect">
            <a:avLst/>
          </a:prstGeom>
          <a:solidFill>
            <a:srgbClr val="D8FEB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Futura Bk" pitchFamily="34" charset="0"/>
              </a:rPr>
              <a:t>Start</a:t>
            </a:r>
          </a:p>
        </p:txBody>
      </p:sp>
      <p:cxnSp>
        <p:nvCxnSpPr>
          <p:cNvPr id="207" name="Straight Arrow Connector 206"/>
          <p:cNvCxnSpPr>
            <a:stCxn id="205" idx="2"/>
            <a:endCxn id="133" idx="0"/>
          </p:cNvCxnSpPr>
          <p:nvPr/>
        </p:nvCxnSpPr>
        <p:spPr>
          <a:xfrm>
            <a:off x="2771421" y="1399823"/>
            <a:ext cx="2824" cy="19755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33" idx="4"/>
            <a:endCxn id="134" idx="0"/>
          </p:cNvCxnSpPr>
          <p:nvPr/>
        </p:nvCxnSpPr>
        <p:spPr>
          <a:xfrm flipH="1">
            <a:off x="2774245" y="2020711"/>
            <a:ext cx="1" cy="33866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15" idx="3"/>
          </p:cNvCxnSpPr>
          <p:nvPr/>
        </p:nvCxnSpPr>
        <p:spPr>
          <a:xfrm flipV="1">
            <a:off x="6728179" y="1778000"/>
            <a:ext cx="2376310" cy="5646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Left Arrow 123"/>
          <p:cNvSpPr/>
          <p:nvPr/>
        </p:nvSpPr>
        <p:spPr>
          <a:xfrm>
            <a:off x="7111341" y="2861954"/>
            <a:ext cx="1720616" cy="178130"/>
          </a:xfrm>
          <a:prstGeom prst="lef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Left Arrow 126"/>
          <p:cNvSpPr/>
          <p:nvPr/>
        </p:nvSpPr>
        <p:spPr>
          <a:xfrm>
            <a:off x="4356265" y="1387435"/>
            <a:ext cx="2363190" cy="178130"/>
          </a:xfrm>
          <a:prstGeom prst="lef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1379624" cy="574516"/>
          </a:xfrm>
        </p:spPr>
        <p:txBody>
          <a:bodyPr/>
          <a:lstStyle/>
          <a:p>
            <a:r>
              <a:rPr lang="en-US" dirty="0" smtClean="0"/>
              <a:t>Speeding up existing durable applications: MDB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71291" y="939724"/>
            <a:ext cx="8179816" cy="1511815"/>
          </a:xfrm>
        </p:spPr>
        <p:txBody>
          <a:bodyPr/>
          <a:lstStyle/>
          <a:p>
            <a:pPr marL="0" lvl="2" indent="0">
              <a:buSzPct val="100000"/>
              <a:buFont typeface="Wingdings" pitchFamily="2" charset="2"/>
              <a:buChar char="Ø"/>
            </a:pPr>
            <a:r>
              <a:rPr lang="en-US" sz="2400" dirty="0"/>
              <a:t> Originally: disk-based key-value store</a:t>
            </a:r>
          </a:p>
          <a:p>
            <a:pPr marL="0" lvl="2" indent="0">
              <a:buSzPct val="100000"/>
              <a:buFont typeface="Wingdings" pitchFamily="2" charset="2"/>
              <a:buChar char="Ø"/>
            </a:pPr>
            <a:r>
              <a:rPr lang="en-US" sz="2400" dirty="0"/>
              <a:t> Atlas-based:</a:t>
            </a:r>
          </a:p>
          <a:p>
            <a:pPr marL="171450" lvl="3" indent="0">
              <a:buSzPct val="100000"/>
              <a:buFont typeface="Arial" pitchFamily="34" charset="0"/>
              <a:buChar char="•"/>
            </a:pPr>
            <a:r>
              <a:rPr lang="en-US" dirty="0" smtClean="0"/>
              <a:t> Files replaced with persistent regions</a:t>
            </a:r>
          </a:p>
          <a:p>
            <a:pPr marL="171450" lvl="3" indent="0">
              <a:buSzPct val="100000"/>
              <a:buFont typeface="Arial" pitchFamily="34" charset="0"/>
              <a:buChar char="•"/>
            </a:pPr>
            <a:r>
              <a:rPr lang="en-US" dirty="0" smtClean="0"/>
              <a:t> Critical sections =&gt; no change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926771" y="2558143"/>
          <a:ext cx="6716486" cy="379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2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1034"/>
            <a:ext cx="11379624" cy="574516"/>
          </a:xfrm>
        </p:spPr>
        <p:txBody>
          <a:bodyPr/>
          <a:lstStyle/>
          <a:p>
            <a:r>
              <a:rPr lang="en-US" dirty="0" smtClean="0"/>
              <a:t>Adding durability to a transient </a:t>
            </a:r>
            <a:r>
              <a:rPr lang="en-US" dirty="0" err="1" smtClean="0"/>
              <a:t>Memcached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871291" y="939724"/>
            <a:ext cx="8179816" cy="1934106"/>
          </a:xfrm>
        </p:spPr>
        <p:txBody>
          <a:bodyPr/>
          <a:lstStyle/>
          <a:p>
            <a:pPr marL="0" lvl="2" indent="0">
              <a:buSzPct val="100000"/>
              <a:buFont typeface="Wingdings" pitchFamily="2" charset="2"/>
              <a:buChar char="Ø"/>
            </a:pPr>
            <a:r>
              <a:rPr lang="en-US" sz="2400" dirty="0"/>
              <a:t> Originally: transient distributed key-value cache</a:t>
            </a:r>
          </a:p>
          <a:p>
            <a:pPr marL="0" lvl="2" indent="0">
              <a:buSzPct val="100000"/>
              <a:buFont typeface="Wingdings" pitchFamily="2" charset="2"/>
              <a:buChar char="Ø"/>
            </a:pPr>
            <a:r>
              <a:rPr lang="en-US" sz="2400" dirty="0"/>
              <a:t> Opportunity: instant restart from NVRAM</a:t>
            </a:r>
          </a:p>
          <a:p>
            <a:pPr marL="0" lvl="2" indent="0">
              <a:buSzPct val="100000"/>
              <a:buFont typeface="Wingdings" pitchFamily="2" charset="2"/>
              <a:buChar char="Ø"/>
            </a:pPr>
            <a:r>
              <a:rPr lang="en-US" sz="2400" dirty="0"/>
              <a:t> Atlas-based (durable and consistent cache):</a:t>
            </a:r>
          </a:p>
          <a:p>
            <a:pPr marL="171450" lvl="3" indent="0">
              <a:buSzPct val="100000"/>
              <a:buFont typeface="Arial" pitchFamily="34" charset="0"/>
              <a:buChar char="•"/>
            </a:pPr>
            <a:r>
              <a:rPr lang="en-US" dirty="0" smtClean="0"/>
              <a:t> Hash table and helpers placed in a persistent region</a:t>
            </a:r>
          </a:p>
          <a:p>
            <a:pPr marL="171450" lvl="3" indent="0">
              <a:buSzPct val="100000"/>
              <a:buFont typeface="Arial" pitchFamily="34" charset="0"/>
              <a:buChar char="•"/>
            </a:pPr>
            <a:r>
              <a:rPr lang="en-US" dirty="0" smtClean="0"/>
              <a:t> Critical sections =&gt; no change</a:t>
            </a:r>
          </a:p>
        </p:txBody>
      </p:sp>
      <p:pic>
        <p:nvPicPr>
          <p:cNvPr id="4" name="Picture 3" descr="memcach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698" y="939724"/>
            <a:ext cx="1257300" cy="899160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2579077" y="30984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48907" y="3587147"/>
            <a:ext cx="5501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+60%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4558" y="4001299"/>
            <a:ext cx="5501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sz="12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+20%</a:t>
            </a:r>
          </a:p>
        </p:txBody>
      </p:sp>
    </p:spTree>
    <p:extLst>
      <p:ext uri="{BB962C8B-B14F-4D97-AF65-F5344CB8AC3E}">
        <p14:creationId xmlns:p14="http://schemas.microsoft.com/office/powerpoint/2010/main" val="24299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Non-volatile memory is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201" t="7296" r="40279" b="12016"/>
          <a:stretch/>
        </p:blipFill>
        <p:spPr>
          <a:xfrm>
            <a:off x="1066800" y="1295400"/>
            <a:ext cx="4191000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0960" t="27071" r="39091" b="40419"/>
          <a:stretch/>
        </p:blipFill>
        <p:spPr>
          <a:xfrm>
            <a:off x="5815012" y="1714500"/>
            <a:ext cx="4776788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0928" t="8182" r="22352" b="55816"/>
          <a:stretch/>
        </p:blipFill>
        <p:spPr>
          <a:xfrm>
            <a:off x="6781800" y="3911600"/>
            <a:ext cx="4419600" cy="1767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91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Module 1: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Introduction to persistent memory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Prior work on persistent programming model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Module 2: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Persistency models and hardware characteristics 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Module 3: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Programming models for persistent memory: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Mnemosysne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NV-Heaps, Atlas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/>
              <a:t>Ongoing work on persistent memory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Q/A and brainstorming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Tutorial time: 9am -12pm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Break from 10:00 -10:30 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NVthreads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NVthreads</a:t>
            </a:r>
            <a:r>
              <a:rPr lang="en-US" dirty="0" smtClean="0"/>
              <a:t> : Implementing Atlas like semantics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dirty="0" smtClean="0"/>
              <a:t>[Hsu et. al. NVMW’16]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spcBef>
                <a:spcPts val="1200"/>
              </a:spcBef>
            </a:pPr>
            <a:r>
              <a:rPr lang="en-US" sz="2000" dirty="0" err="1" smtClean="0"/>
              <a:t>Pthreads</a:t>
            </a:r>
            <a:r>
              <a:rPr lang="en-US" sz="2000" dirty="0" smtClean="0"/>
              <a:t> = standard multi-threading library for C/C++ programs</a:t>
            </a:r>
          </a:p>
          <a:p>
            <a:pPr marL="182880" lvl="1">
              <a:spcBef>
                <a:spcPts val="1200"/>
              </a:spcBef>
            </a:pPr>
            <a:r>
              <a:rPr lang="en-US" sz="2000" dirty="0" err="1" smtClean="0">
                <a:solidFill>
                  <a:srgbClr val="01A982"/>
                </a:solidFill>
              </a:rPr>
              <a:t>NVthreads</a:t>
            </a:r>
            <a:r>
              <a:rPr lang="en-US" sz="2000" dirty="0" smtClean="0">
                <a:solidFill>
                  <a:srgbClr val="01A982"/>
                </a:solidFill>
              </a:rPr>
              <a:t> </a:t>
            </a:r>
            <a:r>
              <a:rPr lang="en-US" sz="2000" dirty="0" smtClean="0"/>
              <a:t>= drop-in </a:t>
            </a:r>
            <a:r>
              <a:rPr lang="en-US" sz="2000" dirty="0"/>
              <a:t>replacement for </a:t>
            </a:r>
            <a:r>
              <a:rPr lang="en-US" sz="2000" dirty="0" smtClean="0"/>
              <a:t>the </a:t>
            </a:r>
            <a:r>
              <a:rPr lang="en-US" sz="2000" dirty="0" err="1" smtClean="0">
                <a:latin typeface="Monaco"/>
                <a:ea typeface="Monaco"/>
                <a:cs typeface="Monaco"/>
                <a:sym typeface="Monaco"/>
              </a:rPr>
              <a:t>pthreads</a:t>
            </a:r>
            <a:r>
              <a:rPr lang="en-US" sz="2000" dirty="0" smtClean="0"/>
              <a:t> library</a:t>
            </a:r>
          </a:p>
          <a:p>
            <a:pPr marL="182880" lvl="1">
              <a:spcBef>
                <a:spcPts val="1200"/>
              </a:spcBef>
            </a:pPr>
            <a:r>
              <a:rPr lang="en-US" sz="2000" dirty="0" smtClean="0"/>
              <a:t>Existing C/C++ programs become crash tolerant when linked to </a:t>
            </a:r>
            <a:r>
              <a:rPr lang="en-US" sz="2000" dirty="0" err="1" smtClean="0"/>
              <a:t>NVthreads</a:t>
            </a:r>
            <a:endParaRPr lang="en-US" sz="2000" dirty="0" smtClean="0"/>
          </a:p>
          <a:p>
            <a:pPr marL="182880" lvl="1">
              <a:spcBef>
                <a:spcPts val="1200"/>
              </a:spcBef>
            </a:pPr>
            <a:endParaRPr lang="en-US" dirty="0" smtClean="0"/>
          </a:p>
          <a:p>
            <a:pPr marL="182880" lvl="1">
              <a:spcBef>
                <a:spcPts val="1200"/>
              </a:spcBef>
            </a:pPr>
            <a:endParaRPr lang="en-US" dirty="0"/>
          </a:p>
          <a:p>
            <a:pPr marL="182880" lvl="1">
              <a:spcBef>
                <a:spcPts val="1200"/>
              </a:spcBef>
            </a:pPr>
            <a:endParaRPr lang="en-US" dirty="0"/>
          </a:p>
          <a:p>
            <a:pPr marL="182880" lvl="1">
              <a:spcBef>
                <a:spcPts val="1200"/>
              </a:spcBef>
            </a:pPr>
            <a:r>
              <a:rPr lang="en-US" sz="2000" dirty="0" smtClean="0"/>
              <a:t>Advantages: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Minimum porting effort, supports lock based programs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Good performance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ltGray">
          <a:xfrm>
            <a:off x="2590800" y="3124200"/>
            <a:ext cx="6705600" cy="457200"/>
          </a:xfrm>
          <a:prstGeom prst="round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dirty="0" smtClean="0">
                <a:latin typeface="Monaco"/>
                <a:ea typeface="Monaco"/>
                <a:cs typeface="Monaco"/>
                <a:sym typeface="Monaco"/>
              </a:rPr>
              <a:t>$ </a:t>
            </a:r>
            <a:r>
              <a:rPr lang="en-US" dirty="0" err="1">
                <a:latin typeface="Monaco"/>
                <a:ea typeface="Monaco"/>
                <a:cs typeface="Monaco"/>
                <a:sym typeface="Monaco"/>
              </a:rPr>
              <a:t>gcc</a:t>
            </a:r>
            <a:r>
              <a:rPr lang="en-US" dirty="0">
                <a:latin typeface="Monaco"/>
                <a:ea typeface="Monaco"/>
                <a:cs typeface="Monaco"/>
                <a:sym typeface="Monaco"/>
              </a:rPr>
              <a:t> </a:t>
            </a:r>
            <a:r>
              <a:rPr lang="en-US" dirty="0" err="1" smtClean="0">
                <a:latin typeface="Monaco"/>
                <a:ea typeface="Monaco"/>
                <a:cs typeface="Monaco"/>
                <a:sym typeface="Monaco"/>
              </a:rPr>
              <a:t>app.c</a:t>
            </a:r>
            <a:r>
              <a:rPr lang="en-US" dirty="0" smtClean="0">
                <a:latin typeface="Monaco"/>
                <a:ea typeface="Monaco"/>
                <a:cs typeface="Monaco"/>
                <a:sym typeface="Monaco"/>
              </a:rPr>
              <a:t> </a:t>
            </a:r>
            <a:r>
              <a:rPr lang="en-US" dirty="0">
                <a:latin typeface="Monaco"/>
                <a:ea typeface="Monaco"/>
                <a:cs typeface="Monaco"/>
                <a:sym typeface="Monaco"/>
              </a:rPr>
              <a:t>–o </a:t>
            </a:r>
            <a:r>
              <a:rPr lang="en-US" dirty="0" err="1" smtClean="0">
                <a:latin typeface="Monaco"/>
                <a:ea typeface="Monaco"/>
                <a:cs typeface="Monaco"/>
                <a:sym typeface="Monaco"/>
              </a:rPr>
              <a:t>app.out</a:t>
            </a:r>
            <a:r>
              <a:rPr lang="en-US" dirty="0" smtClean="0">
                <a:latin typeface="Monaco"/>
                <a:ea typeface="Monaco"/>
                <a:cs typeface="Monaco"/>
                <a:sym typeface="Monaco"/>
              </a:rPr>
              <a:t> </a:t>
            </a:r>
            <a:r>
              <a:rPr lang="en-US" dirty="0">
                <a:latin typeface="Monaco"/>
                <a:ea typeface="Monaco"/>
                <a:cs typeface="Monaco"/>
                <a:sym typeface="Monaco"/>
              </a:rPr>
              <a:t>–</a:t>
            </a:r>
            <a:r>
              <a:rPr lang="en-US" dirty="0" err="1">
                <a:latin typeface="Monaco"/>
                <a:ea typeface="Monaco"/>
                <a:cs typeface="Monaco"/>
                <a:sym typeface="Monaco"/>
              </a:rPr>
              <a:t>rdynamic</a:t>
            </a:r>
            <a:r>
              <a:rPr lang="en-US" dirty="0">
                <a:latin typeface="Monaco"/>
                <a:ea typeface="Monaco"/>
                <a:cs typeface="Monaco"/>
                <a:sym typeface="Monaco"/>
              </a:rPr>
              <a:t> libnvthread.so –</a:t>
            </a:r>
            <a:r>
              <a:rPr lang="en-US" dirty="0" err="1">
                <a:latin typeface="Monaco"/>
                <a:ea typeface="Monaco"/>
                <a:cs typeface="Monaco"/>
                <a:sym typeface="Monaco"/>
              </a:rPr>
              <a:t>ldl</a:t>
            </a:r>
            <a:endParaRPr lang="en-US" dirty="0">
              <a:latin typeface="Monaco"/>
              <a:ea typeface="Monaco"/>
              <a:cs typeface="Monaco"/>
              <a:sym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1268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Use synchronization points to infer </a:t>
            </a:r>
            <a:r>
              <a:rPr lang="en-US" sz="2000" dirty="0" smtClean="0"/>
              <a:t>failure atomic sections (HPE Atlas </a:t>
            </a:r>
            <a:r>
              <a:rPr lang="en-US" sz="2000" dirty="0"/>
              <a:t>[OOPSLA’14]).</a:t>
            </a:r>
          </a:p>
          <a:p>
            <a:pPr lvl="1">
              <a:buFont typeface="Arial" panose="020B0604020202020204" pitchFamily="34" charset="0"/>
              <a:buChar char="•"/>
              <a:defRPr>
                <a:solidFill>
                  <a:srgbClr val="0433FF"/>
                </a:solidFill>
              </a:defRPr>
            </a:pPr>
            <a:r>
              <a:rPr lang="en-US" sz="1800" dirty="0"/>
              <a:t>Does not require applications to use </a:t>
            </a:r>
            <a:r>
              <a:rPr lang="en-US" sz="1800" dirty="0" smtClean="0"/>
              <a:t>transactions</a:t>
            </a:r>
          </a:p>
          <a:p>
            <a:pPr marL="228600" lvl="1" indent="0">
              <a:buNone/>
              <a:defRPr>
                <a:solidFill>
                  <a:srgbClr val="0433FF"/>
                </a:solidFill>
              </a:defRPr>
            </a:pPr>
            <a:endParaRPr lang="en-US" dirty="0"/>
          </a:p>
          <a:p>
            <a:r>
              <a:rPr lang="en-US" sz="2000" dirty="0"/>
              <a:t>Execute multi-threaded program as multi-process program (</a:t>
            </a:r>
            <a:r>
              <a:rPr lang="en-US" sz="2000" dirty="0" err="1"/>
              <a:t>DThreads</a:t>
            </a:r>
            <a:r>
              <a:rPr lang="en-US" sz="2000" dirty="0"/>
              <a:t> [SOSP’11]).</a:t>
            </a:r>
          </a:p>
          <a:p>
            <a:pPr lvl="1">
              <a:buFont typeface="Arial" panose="020B0604020202020204" pitchFamily="34" charset="0"/>
              <a:buChar char="•"/>
              <a:defRPr>
                <a:solidFill>
                  <a:srgbClr val="0433FF"/>
                </a:solidFill>
              </a:defRPr>
            </a:pPr>
            <a:r>
              <a:rPr lang="en-US" sz="1800" dirty="0"/>
              <a:t>Process memory buffers uncommitted </a:t>
            </a:r>
            <a:r>
              <a:rPr lang="en-US" sz="1800" dirty="0" smtClean="0"/>
              <a:t>writes</a:t>
            </a:r>
          </a:p>
          <a:p>
            <a:pPr marL="228600" lvl="1" indent="0">
              <a:buNone/>
              <a:defRPr>
                <a:solidFill>
                  <a:srgbClr val="0433FF"/>
                </a:solidFill>
              </a:defRPr>
            </a:pPr>
            <a:endParaRPr lang="en-US" dirty="0"/>
          </a:p>
          <a:p>
            <a:r>
              <a:rPr lang="en-US" sz="2000" dirty="0"/>
              <a:t>Track data modifications at page granularity.</a:t>
            </a:r>
          </a:p>
          <a:p>
            <a:pPr lvl="1">
              <a:buFont typeface="Arial" panose="020B0604020202020204" pitchFamily="34" charset="0"/>
              <a:buChar char="•"/>
              <a:defRPr>
                <a:solidFill>
                  <a:srgbClr val="0433FF"/>
                </a:solidFill>
              </a:defRPr>
            </a:pPr>
            <a:r>
              <a:rPr lang="en-US" sz="1800" dirty="0"/>
              <a:t>Amortizes logging overhead vs fine-grained </a:t>
            </a:r>
            <a:r>
              <a:rPr lang="en-US" sz="1800" dirty="0" smtClean="0"/>
              <a:t>tracking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applications</a:t>
            </a:r>
            <a:endParaRPr lang="en-US" dirty="0"/>
          </a:p>
        </p:txBody>
      </p:sp>
      <p:sp>
        <p:nvSpPr>
          <p:cNvPr id="6" name="Shape 234"/>
          <p:cNvSpPr/>
          <p:nvPr/>
        </p:nvSpPr>
        <p:spPr>
          <a:xfrm>
            <a:off x="2049664" y="1327763"/>
            <a:ext cx="4278320" cy="27760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sz="2200" dirty="0" smtClean="0"/>
              <a:t>C/C</a:t>
            </a:r>
            <a:r>
              <a:rPr sz="2200" dirty="0"/>
              <a:t>++ Application</a:t>
            </a:r>
          </a:p>
        </p:txBody>
      </p:sp>
      <p:sp>
        <p:nvSpPr>
          <p:cNvPr id="7" name="Shape 235"/>
          <p:cNvSpPr/>
          <p:nvPr/>
        </p:nvSpPr>
        <p:spPr>
          <a:xfrm>
            <a:off x="844335" y="4103788"/>
            <a:ext cx="1300937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400"/>
            </a:pPr>
            <a:endParaRPr/>
          </a:p>
        </p:txBody>
      </p:sp>
      <p:sp>
        <p:nvSpPr>
          <p:cNvPr id="8" name="Shape 241"/>
          <p:cNvSpPr/>
          <p:nvPr/>
        </p:nvSpPr>
        <p:spPr>
          <a:xfrm>
            <a:off x="3197017" y="5029200"/>
            <a:ext cx="2136983" cy="87492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DRAM</a:t>
            </a:r>
          </a:p>
          <a:p>
            <a:pPr>
              <a:defRPr sz="2000"/>
            </a:pPr>
            <a:r>
              <a:rPr sz="1400" dirty="0"/>
              <a:t>Volatile main memory</a:t>
            </a:r>
          </a:p>
          <a:p>
            <a:pPr>
              <a:defRPr sz="2000"/>
            </a:pPr>
            <a:r>
              <a:rPr sz="1400" dirty="0"/>
              <a:t>e.g., stacks</a:t>
            </a:r>
          </a:p>
        </p:txBody>
      </p:sp>
      <p:sp>
        <p:nvSpPr>
          <p:cNvPr id="9" name="Shape 242"/>
          <p:cNvSpPr/>
          <p:nvPr/>
        </p:nvSpPr>
        <p:spPr>
          <a:xfrm>
            <a:off x="2049663" y="4103788"/>
            <a:ext cx="4278320" cy="925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Operating System</a:t>
            </a:r>
          </a:p>
          <a:p>
            <a:pPr>
              <a:defRPr sz="2000"/>
            </a:pPr>
            <a:r>
              <a:rPr sz="1400" dirty="0"/>
              <a:t>Memory allocation and file system interface for </a:t>
            </a:r>
            <a:r>
              <a:rPr sz="1400" dirty="0" smtClean="0"/>
              <a:t>DRAM</a:t>
            </a:r>
            <a:endParaRPr sz="1400" dirty="0"/>
          </a:p>
        </p:txBody>
      </p:sp>
      <p:sp>
        <p:nvSpPr>
          <p:cNvPr id="11" name="Shape 248"/>
          <p:cNvSpPr/>
          <p:nvPr/>
        </p:nvSpPr>
        <p:spPr>
          <a:xfrm>
            <a:off x="903516" y="2344241"/>
            <a:ext cx="71814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500"/>
            </a:pPr>
            <a:r>
              <a:rPr sz="1800" dirty="0"/>
              <a:t>User</a:t>
            </a:r>
          </a:p>
          <a:p>
            <a:pPr>
              <a:defRPr sz="2500"/>
            </a:pPr>
            <a:r>
              <a:rPr sz="1800" dirty="0"/>
              <a:t>space</a:t>
            </a:r>
          </a:p>
        </p:txBody>
      </p:sp>
      <p:sp>
        <p:nvSpPr>
          <p:cNvPr id="12" name="Shape 249"/>
          <p:cNvSpPr/>
          <p:nvPr/>
        </p:nvSpPr>
        <p:spPr>
          <a:xfrm>
            <a:off x="609441" y="4225693"/>
            <a:ext cx="141219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500"/>
            </a:pPr>
            <a:r>
              <a:rPr sz="1800" dirty="0" smtClean="0"/>
              <a:t>Kernel</a:t>
            </a:r>
            <a:r>
              <a:rPr lang="en-US" sz="1800" dirty="0" smtClean="0"/>
              <a:t> </a:t>
            </a:r>
            <a:r>
              <a:rPr sz="1800" dirty="0" smtClean="0"/>
              <a:t>space</a:t>
            </a:r>
            <a:endParaRPr sz="1800" dirty="0"/>
          </a:p>
        </p:txBody>
      </p:sp>
      <p:sp>
        <p:nvSpPr>
          <p:cNvPr id="13" name="Shape 250"/>
          <p:cNvSpPr/>
          <p:nvPr/>
        </p:nvSpPr>
        <p:spPr>
          <a:xfrm>
            <a:off x="818105" y="5276868"/>
            <a:ext cx="110286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sz="1800" dirty="0"/>
              <a:t>Hardware</a:t>
            </a:r>
          </a:p>
        </p:txBody>
      </p:sp>
      <p:sp>
        <p:nvSpPr>
          <p:cNvPr id="15" name="Shape 235"/>
          <p:cNvSpPr/>
          <p:nvPr/>
        </p:nvSpPr>
        <p:spPr>
          <a:xfrm>
            <a:off x="838200" y="5029200"/>
            <a:ext cx="1300937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400"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94</a:t>
            </a:fld>
            <a:endParaRPr lang="en-US"/>
          </a:p>
        </p:txBody>
      </p:sp>
      <p:sp>
        <p:nvSpPr>
          <p:cNvPr id="16" name="Shape 242"/>
          <p:cNvSpPr/>
          <p:nvPr/>
        </p:nvSpPr>
        <p:spPr>
          <a:xfrm>
            <a:off x="2057400" y="3189388"/>
            <a:ext cx="4278320" cy="925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 err="1" smtClean="0"/>
              <a:t>pthreads</a:t>
            </a:r>
            <a:endParaRPr sz="1800" dirty="0"/>
          </a:p>
          <a:p>
            <a:pPr>
              <a:defRPr sz="2000"/>
            </a:pPr>
            <a:r>
              <a:rPr lang="en-US" sz="1400" dirty="0" smtClean="0"/>
              <a:t>Thread creation and management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70410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NVthreads</a:t>
            </a:r>
            <a:endParaRPr lang="en-US" dirty="0"/>
          </a:p>
        </p:txBody>
      </p:sp>
      <p:sp>
        <p:nvSpPr>
          <p:cNvPr id="6" name="Shape 234"/>
          <p:cNvSpPr/>
          <p:nvPr/>
        </p:nvSpPr>
        <p:spPr>
          <a:xfrm>
            <a:off x="2049664" y="1327763"/>
            <a:ext cx="4278320" cy="27760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sz="2200" dirty="0" smtClean="0"/>
              <a:t>C/C</a:t>
            </a:r>
            <a:r>
              <a:rPr sz="2200" dirty="0"/>
              <a:t>++ Application</a:t>
            </a:r>
          </a:p>
        </p:txBody>
      </p:sp>
      <p:sp>
        <p:nvSpPr>
          <p:cNvPr id="7" name="Shape 235"/>
          <p:cNvSpPr/>
          <p:nvPr/>
        </p:nvSpPr>
        <p:spPr>
          <a:xfrm>
            <a:off x="844335" y="4103788"/>
            <a:ext cx="1300937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400"/>
            </a:pPr>
            <a:endParaRPr/>
          </a:p>
        </p:txBody>
      </p:sp>
      <p:sp>
        <p:nvSpPr>
          <p:cNvPr id="8" name="Shape 241"/>
          <p:cNvSpPr/>
          <p:nvPr/>
        </p:nvSpPr>
        <p:spPr>
          <a:xfrm>
            <a:off x="2054017" y="5029200"/>
            <a:ext cx="2136983" cy="87492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DRAM</a:t>
            </a:r>
          </a:p>
          <a:p>
            <a:pPr>
              <a:defRPr sz="2000"/>
            </a:pPr>
            <a:r>
              <a:rPr sz="1400" dirty="0"/>
              <a:t>Volatile main memory</a:t>
            </a:r>
          </a:p>
          <a:p>
            <a:pPr>
              <a:defRPr sz="2000"/>
            </a:pPr>
            <a:r>
              <a:rPr sz="1400" dirty="0"/>
              <a:t>e.g., stacks</a:t>
            </a:r>
          </a:p>
        </p:txBody>
      </p:sp>
      <p:sp>
        <p:nvSpPr>
          <p:cNvPr id="9" name="Shape 242"/>
          <p:cNvSpPr/>
          <p:nvPr/>
        </p:nvSpPr>
        <p:spPr>
          <a:xfrm>
            <a:off x="2049663" y="4103788"/>
            <a:ext cx="4278320" cy="925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Operating System</a:t>
            </a:r>
          </a:p>
          <a:p>
            <a:pPr>
              <a:defRPr sz="2000"/>
            </a:pPr>
            <a:r>
              <a:rPr sz="1400" dirty="0"/>
              <a:t>Memory allocation and file system interface for </a:t>
            </a:r>
            <a:r>
              <a:rPr sz="1400" dirty="0" smtClean="0"/>
              <a:t>DRAM </a:t>
            </a:r>
            <a:r>
              <a:rPr sz="1400" dirty="0"/>
              <a:t>and NVM</a:t>
            </a:r>
          </a:p>
        </p:txBody>
      </p:sp>
      <p:sp>
        <p:nvSpPr>
          <p:cNvPr id="11" name="Shape 248"/>
          <p:cNvSpPr/>
          <p:nvPr/>
        </p:nvSpPr>
        <p:spPr>
          <a:xfrm>
            <a:off x="903516" y="2344241"/>
            <a:ext cx="71814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500"/>
            </a:pPr>
            <a:r>
              <a:rPr sz="1800" dirty="0"/>
              <a:t>User</a:t>
            </a:r>
          </a:p>
          <a:p>
            <a:pPr>
              <a:defRPr sz="2500"/>
            </a:pPr>
            <a:r>
              <a:rPr sz="1800" dirty="0"/>
              <a:t>space</a:t>
            </a:r>
          </a:p>
        </p:txBody>
      </p:sp>
      <p:sp>
        <p:nvSpPr>
          <p:cNvPr id="12" name="Shape 249"/>
          <p:cNvSpPr/>
          <p:nvPr/>
        </p:nvSpPr>
        <p:spPr>
          <a:xfrm>
            <a:off x="609441" y="4225693"/>
            <a:ext cx="141219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500"/>
            </a:pPr>
            <a:r>
              <a:rPr sz="1800" dirty="0" smtClean="0"/>
              <a:t>Kernel</a:t>
            </a:r>
            <a:r>
              <a:rPr lang="en-US" sz="1800" dirty="0" smtClean="0"/>
              <a:t> </a:t>
            </a:r>
            <a:r>
              <a:rPr sz="1800" dirty="0" smtClean="0"/>
              <a:t>space</a:t>
            </a:r>
            <a:endParaRPr sz="1800" dirty="0"/>
          </a:p>
        </p:txBody>
      </p:sp>
      <p:sp>
        <p:nvSpPr>
          <p:cNvPr id="13" name="Shape 250"/>
          <p:cNvSpPr/>
          <p:nvPr/>
        </p:nvSpPr>
        <p:spPr>
          <a:xfrm>
            <a:off x="818105" y="5276868"/>
            <a:ext cx="110286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sz="1800" dirty="0"/>
              <a:t>Hardware</a:t>
            </a:r>
          </a:p>
        </p:txBody>
      </p:sp>
      <p:sp>
        <p:nvSpPr>
          <p:cNvPr id="14" name="Shape 241"/>
          <p:cNvSpPr/>
          <p:nvPr/>
        </p:nvSpPr>
        <p:spPr>
          <a:xfrm>
            <a:off x="4191000" y="5029200"/>
            <a:ext cx="2136983" cy="874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/>
              <a:t>NVM</a:t>
            </a:r>
          </a:p>
          <a:p>
            <a:pPr>
              <a:defRPr sz="2000"/>
            </a:pPr>
            <a:r>
              <a:rPr lang="en-US" sz="1400" dirty="0"/>
              <a:t>Persistent regions</a:t>
            </a:r>
          </a:p>
          <a:p>
            <a:pPr>
              <a:defRPr sz="2000"/>
            </a:pPr>
            <a:r>
              <a:rPr lang="en-US" sz="1400" dirty="0"/>
              <a:t>e.g., linked list on heap</a:t>
            </a:r>
          </a:p>
        </p:txBody>
      </p:sp>
      <p:sp>
        <p:nvSpPr>
          <p:cNvPr id="15" name="Shape 235"/>
          <p:cNvSpPr/>
          <p:nvPr/>
        </p:nvSpPr>
        <p:spPr>
          <a:xfrm>
            <a:off x="838200" y="5029200"/>
            <a:ext cx="1300937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400"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NVthreads</a:t>
            </a:r>
            <a:endParaRPr lang="en-US" dirty="0"/>
          </a:p>
        </p:txBody>
      </p:sp>
      <p:sp>
        <p:nvSpPr>
          <p:cNvPr id="6" name="Shape 234"/>
          <p:cNvSpPr/>
          <p:nvPr/>
        </p:nvSpPr>
        <p:spPr>
          <a:xfrm>
            <a:off x="2049664" y="1327763"/>
            <a:ext cx="4278320" cy="27760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sz="2200" dirty="0" smtClean="0"/>
              <a:t>C/C</a:t>
            </a:r>
            <a:r>
              <a:rPr sz="2200" dirty="0"/>
              <a:t>++ Application</a:t>
            </a:r>
          </a:p>
        </p:txBody>
      </p:sp>
      <p:sp>
        <p:nvSpPr>
          <p:cNvPr id="7" name="Shape 235"/>
          <p:cNvSpPr/>
          <p:nvPr/>
        </p:nvSpPr>
        <p:spPr>
          <a:xfrm>
            <a:off x="844335" y="4103788"/>
            <a:ext cx="1300937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400"/>
            </a:pPr>
            <a:endParaRPr/>
          </a:p>
        </p:txBody>
      </p:sp>
      <p:sp>
        <p:nvSpPr>
          <p:cNvPr id="8" name="Shape 241"/>
          <p:cNvSpPr/>
          <p:nvPr/>
        </p:nvSpPr>
        <p:spPr>
          <a:xfrm>
            <a:off x="2054017" y="5029200"/>
            <a:ext cx="2136983" cy="87492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DRAM</a:t>
            </a:r>
          </a:p>
          <a:p>
            <a:pPr>
              <a:defRPr sz="2000"/>
            </a:pPr>
            <a:r>
              <a:rPr sz="1400" dirty="0"/>
              <a:t>Volatile main memory</a:t>
            </a:r>
          </a:p>
          <a:p>
            <a:pPr>
              <a:defRPr sz="2000"/>
            </a:pPr>
            <a:r>
              <a:rPr sz="1400" dirty="0"/>
              <a:t>e.g., stacks</a:t>
            </a:r>
          </a:p>
        </p:txBody>
      </p:sp>
      <p:sp>
        <p:nvSpPr>
          <p:cNvPr id="9" name="Shape 242"/>
          <p:cNvSpPr/>
          <p:nvPr/>
        </p:nvSpPr>
        <p:spPr>
          <a:xfrm>
            <a:off x="2049663" y="4103788"/>
            <a:ext cx="4278320" cy="925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800" dirty="0"/>
              <a:t>Operating System</a:t>
            </a:r>
          </a:p>
          <a:p>
            <a:pPr>
              <a:defRPr sz="2000"/>
            </a:pPr>
            <a:r>
              <a:rPr sz="1400" dirty="0"/>
              <a:t>Memory allocation and file system interface for </a:t>
            </a:r>
            <a:r>
              <a:rPr sz="1400" dirty="0" smtClean="0"/>
              <a:t>DRAM </a:t>
            </a:r>
            <a:r>
              <a:rPr sz="1400" dirty="0"/>
              <a:t>and NVM</a:t>
            </a:r>
          </a:p>
        </p:txBody>
      </p:sp>
      <p:sp>
        <p:nvSpPr>
          <p:cNvPr id="11" name="Shape 248"/>
          <p:cNvSpPr/>
          <p:nvPr/>
        </p:nvSpPr>
        <p:spPr>
          <a:xfrm>
            <a:off x="903516" y="2344241"/>
            <a:ext cx="71814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500"/>
            </a:pPr>
            <a:r>
              <a:rPr sz="1800" dirty="0"/>
              <a:t>User</a:t>
            </a:r>
          </a:p>
          <a:p>
            <a:pPr>
              <a:defRPr sz="2500"/>
            </a:pPr>
            <a:r>
              <a:rPr sz="1800" dirty="0"/>
              <a:t>space</a:t>
            </a:r>
          </a:p>
        </p:txBody>
      </p:sp>
      <p:sp>
        <p:nvSpPr>
          <p:cNvPr id="12" name="Shape 249"/>
          <p:cNvSpPr/>
          <p:nvPr/>
        </p:nvSpPr>
        <p:spPr>
          <a:xfrm>
            <a:off x="609441" y="4225693"/>
            <a:ext cx="141219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500"/>
            </a:pPr>
            <a:r>
              <a:rPr sz="1800" dirty="0" smtClean="0"/>
              <a:t>Kernel</a:t>
            </a:r>
            <a:r>
              <a:rPr lang="en-US" sz="1800" dirty="0" smtClean="0"/>
              <a:t> </a:t>
            </a:r>
            <a:r>
              <a:rPr sz="1800" dirty="0" smtClean="0"/>
              <a:t>space</a:t>
            </a:r>
            <a:endParaRPr sz="1800" dirty="0"/>
          </a:p>
        </p:txBody>
      </p:sp>
      <p:sp>
        <p:nvSpPr>
          <p:cNvPr id="13" name="Shape 250"/>
          <p:cNvSpPr/>
          <p:nvPr/>
        </p:nvSpPr>
        <p:spPr>
          <a:xfrm>
            <a:off x="818105" y="5276868"/>
            <a:ext cx="110286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sz="1800" dirty="0"/>
              <a:t>Hardware</a:t>
            </a:r>
          </a:p>
        </p:txBody>
      </p:sp>
      <p:sp>
        <p:nvSpPr>
          <p:cNvPr id="14" name="Shape 241"/>
          <p:cNvSpPr/>
          <p:nvPr/>
        </p:nvSpPr>
        <p:spPr>
          <a:xfrm>
            <a:off x="4191000" y="5029200"/>
            <a:ext cx="2136983" cy="874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/>
              <a:t>NVM</a:t>
            </a:r>
          </a:p>
          <a:p>
            <a:pPr>
              <a:defRPr sz="2000"/>
            </a:pPr>
            <a:r>
              <a:rPr lang="en-US" sz="1400" dirty="0"/>
              <a:t>Persistent regions</a:t>
            </a:r>
          </a:p>
          <a:p>
            <a:pPr>
              <a:defRPr sz="2000"/>
            </a:pPr>
            <a:r>
              <a:rPr lang="en-US" sz="1400" dirty="0"/>
              <a:t>e.g., linked list on heap</a:t>
            </a:r>
          </a:p>
        </p:txBody>
      </p:sp>
      <p:sp>
        <p:nvSpPr>
          <p:cNvPr id="15" name="Shape 235"/>
          <p:cNvSpPr/>
          <p:nvPr/>
        </p:nvSpPr>
        <p:spPr>
          <a:xfrm>
            <a:off x="838200" y="5029200"/>
            <a:ext cx="1300937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400"/>
            </a:pPr>
            <a:endParaRPr/>
          </a:p>
        </p:txBody>
      </p:sp>
      <p:sp>
        <p:nvSpPr>
          <p:cNvPr id="18" name="Shape 242"/>
          <p:cNvSpPr/>
          <p:nvPr/>
        </p:nvSpPr>
        <p:spPr>
          <a:xfrm>
            <a:off x="2046280" y="3189388"/>
            <a:ext cx="4278320" cy="925412"/>
          </a:xfrm>
          <a:prstGeom prst="rect">
            <a:avLst/>
          </a:prstGeom>
          <a:solidFill>
            <a:srgbClr val="FFCC99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 err="1"/>
              <a:t>NVthreads</a:t>
            </a:r>
            <a:r>
              <a:rPr lang="en-US" sz="1800" dirty="0"/>
              <a:t> library</a:t>
            </a:r>
          </a:p>
          <a:p>
            <a:pPr>
              <a:defRPr sz="2000"/>
            </a:pPr>
            <a:r>
              <a:rPr lang="en-US" sz="1400" dirty="0"/>
              <a:t>Multi-process, intercepting synchronization, tracking data, maintaining log</a:t>
            </a:r>
          </a:p>
        </p:txBody>
      </p:sp>
      <p:sp>
        <p:nvSpPr>
          <p:cNvPr id="19" name="Shape 241"/>
          <p:cNvSpPr/>
          <p:nvPr/>
        </p:nvSpPr>
        <p:spPr>
          <a:xfrm>
            <a:off x="3294677" y="2303447"/>
            <a:ext cx="3031130" cy="874929"/>
          </a:xfrm>
          <a:prstGeom prst="rect">
            <a:avLst/>
          </a:prstGeom>
          <a:solidFill>
            <a:srgbClr val="FFCC99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dirty="0"/>
              <a:t>Modifications</a:t>
            </a:r>
          </a:p>
          <a:p>
            <a:pPr marL="246944" indent="-246944" algn="l">
              <a:buSzPct val="75000"/>
              <a:buChar char="•"/>
              <a:defRPr sz="2000"/>
            </a:pPr>
            <a:r>
              <a:rPr lang="en-US" sz="1400" dirty="0"/>
              <a:t>Allocate data in NVM: </a:t>
            </a:r>
            <a:r>
              <a:rPr lang="en-US" sz="1400" dirty="0" err="1"/>
              <a:t>nvmalloc</a:t>
            </a:r>
            <a:r>
              <a:rPr lang="en-US" sz="1400" dirty="0"/>
              <a:t>()</a:t>
            </a:r>
          </a:p>
          <a:p>
            <a:pPr marL="246944" indent="-246944" algn="l">
              <a:buSzPct val="75000"/>
              <a:buChar char="•"/>
              <a:defRPr sz="2000"/>
            </a:pPr>
            <a:r>
              <a:rPr lang="en-US" sz="1400" dirty="0"/>
              <a:t>Recover data in NVM: </a:t>
            </a:r>
            <a:r>
              <a:rPr lang="en-US" sz="1400" dirty="0" err="1"/>
              <a:t>nvrecover</a:t>
            </a:r>
            <a:r>
              <a:rPr lang="en-US" sz="1400" dirty="0"/>
              <a:t>()</a:t>
            </a:r>
          </a:p>
        </p:txBody>
      </p:sp>
      <p:sp>
        <p:nvSpPr>
          <p:cNvPr id="20" name="Shape 225"/>
          <p:cNvSpPr/>
          <p:nvPr/>
        </p:nvSpPr>
        <p:spPr>
          <a:xfrm>
            <a:off x="6366901" y="2434172"/>
            <a:ext cx="3904598" cy="697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79" y="0"/>
                </a:moveTo>
                <a:cubicBezTo>
                  <a:pt x="3539" y="0"/>
                  <a:pt x="2696" y="2285"/>
                  <a:pt x="2696" y="5104"/>
                </a:cubicBezTo>
                <a:lnTo>
                  <a:pt x="2696" y="7271"/>
                </a:lnTo>
                <a:lnTo>
                  <a:pt x="0" y="9731"/>
                </a:lnTo>
                <a:lnTo>
                  <a:pt x="2696" y="12732"/>
                </a:lnTo>
                <a:lnTo>
                  <a:pt x="2696" y="16496"/>
                </a:lnTo>
                <a:cubicBezTo>
                  <a:pt x="2696" y="19315"/>
                  <a:pt x="3539" y="21600"/>
                  <a:pt x="4579" y="21600"/>
                </a:cubicBezTo>
                <a:lnTo>
                  <a:pt x="19717" y="21600"/>
                </a:lnTo>
                <a:cubicBezTo>
                  <a:pt x="20757" y="21600"/>
                  <a:pt x="21600" y="19315"/>
                  <a:pt x="21600" y="16496"/>
                </a:cubicBezTo>
                <a:lnTo>
                  <a:pt x="21600" y="5104"/>
                </a:lnTo>
                <a:cubicBezTo>
                  <a:pt x="21600" y="2285"/>
                  <a:pt x="20757" y="0"/>
                  <a:pt x="19717" y="0"/>
                </a:cubicBezTo>
                <a:lnTo>
                  <a:pt x="4579" y="0"/>
                </a:lnTo>
                <a:close/>
              </a:path>
            </a:pathLst>
          </a:cu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6431">
                <a:srgbClr val="A8D3FC"/>
              </a:gs>
              <a:gs pos="100000">
                <a:srgbClr val="FFFFFF"/>
              </a:gs>
            </a:gsLst>
            <a:path>
              <a:fillToRect l="116771" t="125116" r="-16771" b="-25116"/>
            </a:path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400"/>
            </a:pPr>
            <a:r>
              <a:rPr lang="en-US" sz="1800" dirty="0" smtClean="0"/>
              <a:t>         </a:t>
            </a:r>
            <a:r>
              <a:rPr sz="1800" dirty="0" smtClean="0"/>
              <a:t>Add </a:t>
            </a:r>
            <a:r>
              <a:rPr sz="1800" dirty="0"/>
              <a:t>recovery </a:t>
            </a:r>
            <a:r>
              <a:rPr sz="1800" dirty="0" smtClean="0"/>
              <a:t>code,</a:t>
            </a:r>
            <a:r>
              <a:rPr lang="en-US" sz="1800" dirty="0" smtClean="0"/>
              <a:t> </a:t>
            </a:r>
            <a:r>
              <a:rPr sz="1800" dirty="0" smtClean="0"/>
              <a:t>persistent </a:t>
            </a:r>
            <a:r>
              <a:rPr sz="1800" dirty="0"/>
              <a:t>allocations</a:t>
            </a:r>
          </a:p>
        </p:txBody>
      </p:sp>
      <p:sp>
        <p:nvSpPr>
          <p:cNvPr id="21" name="Shape 206"/>
          <p:cNvSpPr/>
          <p:nvPr/>
        </p:nvSpPr>
        <p:spPr>
          <a:xfrm>
            <a:off x="6366901" y="3488771"/>
            <a:ext cx="3902283" cy="626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2" y="0"/>
                </a:moveTo>
                <a:cubicBezTo>
                  <a:pt x="3839" y="0"/>
                  <a:pt x="3059" y="1926"/>
                  <a:pt x="2934" y="4414"/>
                </a:cubicBezTo>
                <a:lnTo>
                  <a:pt x="0" y="5887"/>
                </a:lnTo>
                <a:lnTo>
                  <a:pt x="2908" y="9964"/>
                </a:lnTo>
                <a:lnTo>
                  <a:pt x="2908" y="16496"/>
                </a:lnTo>
                <a:cubicBezTo>
                  <a:pt x="2908" y="19315"/>
                  <a:pt x="3752" y="21600"/>
                  <a:pt x="4792" y="21600"/>
                </a:cubicBezTo>
                <a:lnTo>
                  <a:pt x="19716" y="21600"/>
                </a:lnTo>
                <a:cubicBezTo>
                  <a:pt x="20756" y="21600"/>
                  <a:pt x="21600" y="19315"/>
                  <a:pt x="21600" y="16496"/>
                </a:cubicBezTo>
                <a:lnTo>
                  <a:pt x="21600" y="5104"/>
                </a:lnTo>
                <a:cubicBezTo>
                  <a:pt x="21600" y="2285"/>
                  <a:pt x="20756" y="0"/>
                  <a:pt x="19716" y="0"/>
                </a:cubicBezTo>
                <a:lnTo>
                  <a:pt x="4792" y="0"/>
                </a:lnTo>
                <a:close/>
              </a:path>
            </a:pathLst>
          </a:cu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6431">
                <a:srgbClr val="A8D3FC"/>
              </a:gs>
              <a:gs pos="100000">
                <a:srgbClr val="FFFFFF"/>
              </a:gs>
            </a:gsLst>
            <a:path>
              <a:fillToRect l="116771" t="125116" r="-16771" b="-25116"/>
            </a:path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1800" dirty="0" smtClean="0"/>
              <a:t>       </a:t>
            </a:r>
            <a:r>
              <a:rPr sz="1800" dirty="0" smtClean="0"/>
              <a:t>Link </a:t>
            </a:r>
            <a:r>
              <a:rPr sz="1800" dirty="0"/>
              <a:t>to NVthreads library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atomic durability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Convert threads to </a:t>
            </a:r>
            <a:r>
              <a:rPr lang="en-US" sz="2000" dirty="0" smtClean="0">
                <a:solidFill>
                  <a:srgbClr val="0433FF"/>
                </a:solidFill>
              </a:rPr>
              <a:t>processes</a:t>
            </a:r>
            <a:endParaRPr lang="en-US" sz="2000" dirty="0" smtClean="0"/>
          </a:p>
          <a:p>
            <a:pPr marL="46863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Use copy-on-write and process memory to buffer updates. No undo log</a:t>
            </a:r>
            <a:endParaRPr lang="en-US" dirty="0" smtClean="0"/>
          </a:p>
          <a:p>
            <a:pPr marL="0" lvl="1" indent="0">
              <a:spcBef>
                <a:spcPts val="1200"/>
              </a:spcBef>
              <a:buNone/>
            </a:pPr>
            <a:endParaRPr lang="en-US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Track dirty pages, and merge with global state at synchronization points</a:t>
            </a:r>
          </a:p>
          <a:p>
            <a:pPr marL="182880" lvl="1">
              <a:spcBef>
                <a:spcPts val="1200"/>
              </a:spcBef>
            </a:pPr>
            <a:endParaRPr lang="en-US" sz="2000" dirty="0" smtClean="0"/>
          </a:p>
          <a:p>
            <a:pPr marL="182880" lvl="1">
              <a:spcBef>
                <a:spcPts val="1200"/>
              </a:spcBef>
            </a:pPr>
            <a:r>
              <a:rPr lang="en-US" sz="2000" dirty="0" smtClean="0"/>
              <a:t>After crash, recover using </a:t>
            </a:r>
            <a:r>
              <a:rPr lang="en-US" sz="2000" dirty="0">
                <a:solidFill>
                  <a:srgbClr val="0433FF"/>
                </a:solidFill>
              </a:rPr>
              <a:t>redo </a:t>
            </a:r>
            <a:r>
              <a:rPr lang="en-US" sz="2000" dirty="0" smtClean="0">
                <a:solidFill>
                  <a:srgbClr val="0433FF"/>
                </a:solidFill>
              </a:rPr>
              <a:t>log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ltGray">
          <a:xfrm>
            <a:off x="5029200" y="2667000"/>
            <a:ext cx="1752600" cy="10668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16" name="Freeform 15"/>
          <p:cNvSpPr/>
          <p:nvPr/>
        </p:nvSpPr>
        <p:spPr bwMode="ltGray">
          <a:xfrm>
            <a:off x="5155598" y="2769910"/>
            <a:ext cx="207468" cy="735290"/>
          </a:xfrm>
          <a:custGeom>
            <a:avLst/>
            <a:gdLst>
              <a:gd name="connsiteX0" fmla="*/ 179188 w 207468"/>
              <a:gd name="connsiteY0" fmla="*/ 0 h 735290"/>
              <a:gd name="connsiteX1" fmla="*/ 78 w 207468"/>
              <a:gd name="connsiteY1" fmla="*/ 131975 h 735290"/>
              <a:gd name="connsiteX2" fmla="*/ 198041 w 207468"/>
              <a:gd name="connsiteY2" fmla="*/ 245096 h 735290"/>
              <a:gd name="connsiteX3" fmla="*/ 9505 w 207468"/>
              <a:gd name="connsiteY3" fmla="*/ 414779 h 735290"/>
              <a:gd name="connsiteX4" fmla="*/ 207468 w 207468"/>
              <a:gd name="connsiteY4" fmla="*/ 556181 h 735290"/>
              <a:gd name="connsiteX5" fmla="*/ 9505 w 207468"/>
              <a:gd name="connsiteY5" fmla="*/ 669303 h 735290"/>
              <a:gd name="connsiteX6" fmla="*/ 198041 w 207468"/>
              <a:gd name="connsiteY6" fmla="*/ 735290 h 7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68" h="735290">
                <a:moveTo>
                  <a:pt x="179188" y="0"/>
                </a:moveTo>
                <a:cubicBezTo>
                  <a:pt x="88062" y="45563"/>
                  <a:pt x="-3064" y="91126"/>
                  <a:pt x="78" y="131975"/>
                </a:cubicBezTo>
                <a:cubicBezTo>
                  <a:pt x="3220" y="172824"/>
                  <a:pt x="196470" y="197962"/>
                  <a:pt x="198041" y="245096"/>
                </a:cubicBezTo>
                <a:cubicBezTo>
                  <a:pt x="199612" y="292230"/>
                  <a:pt x="7934" y="362932"/>
                  <a:pt x="9505" y="414779"/>
                </a:cubicBezTo>
                <a:cubicBezTo>
                  <a:pt x="11076" y="466627"/>
                  <a:pt x="207468" y="513760"/>
                  <a:pt x="207468" y="556181"/>
                </a:cubicBezTo>
                <a:cubicBezTo>
                  <a:pt x="207468" y="598602"/>
                  <a:pt x="11076" y="639452"/>
                  <a:pt x="9505" y="669303"/>
                </a:cubicBezTo>
                <a:cubicBezTo>
                  <a:pt x="7934" y="699154"/>
                  <a:pt x="102987" y="717222"/>
                  <a:pt x="198041" y="735290"/>
                </a:cubicBezTo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 bwMode="ltGray">
          <a:xfrm>
            <a:off x="5736132" y="2769124"/>
            <a:ext cx="207468" cy="735290"/>
          </a:xfrm>
          <a:custGeom>
            <a:avLst/>
            <a:gdLst>
              <a:gd name="connsiteX0" fmla="*/ 179188 w 207468"/>
              <a:gd name="connsiteY0" fmla="*/ 0 h 735290"/>
              <a:gd name="connsiteX1" fmla="*/ 78 w 207468"/>
              <a:gd name="connsiteY1" fmla="*/ 131975 h 735290"/>
              <a:gd name="connsiteX2" fmla="*/ 198041 w 207468"/>
              <a:gd name="connsiteY2" fmla="*/ 245096 h 735290"/>
              <a:gd name="connsiteX3" fmla="*/ 9505 w 207468"/>
              <a:gd name="connsiteY3" fmla="*/ 414779 h 735290"/>
              <a:gd name="connsiteX4" fmla="*/ 207468 w 207468"/>
              <a:gd name="connsiteY4" fmla="*/ 556181 h 735290"/>
              <a:gd name="connsiteX5" fmla="*/ 9505 w 207468"/>
              <a:gd name="connsiteY5" fmla="*/ 669303 h 735290"/>
              <a:gd name="connsiteX6" fmla="*/ 198041 w 207468"/>
              <a:gd name="connsiteY6" fmla="*/ 735290 h 7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68" h="735290">
                <a:moveTo>
                  <a:pt x="179188" y="0"/>
                </a:moveTo>
                <a:cubicBezTo>
                  <a:pt x="88062" y="45563"/>
                  <a:pt x="-3064" y="91126"/>
                  <a:pt x="78" y="131975"/>
                </a:cubicBezTo>
                <a:cubicBezTo>
                  <a:pt x="3220" y="172824"/>
                  <a:pt x="196470" y="197962"/>
                  <a:pt x="198041" y="245096"/>
                </a:cubicBezTo>
                <a:cubicBezTo>
                  <a:pt x="199612" y="292230"/>
                  <a:pt x="7934" y="362932"/>
                  <a:pt x="9505" y="414779"/>
                </a:cubicBezTo>
                <a:cubicBezTo>
                  <a:pt x="11076" y="466627"/>
                  <a:pt x="207468" y="513760"/>
                  <a:pt x="207468" y="556181"/>
                </a:cubicBezTo>
                <a:cubicBezTo>
                  <a:pt x="207468" y="598602"/>
                  <a:pt x="11076" y="639452"/>
                  <a:pt x="9505" y="669303"/>
                </a:cubicBezTo>
                <a:cubicBezTo>
                  <a:pt x="7934" y="699154"/>
                  <a:pt x="102987" y="717222"/>
                  <a:pt x="198041" y="735290"/>
                </a:cubicBezTo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ltGray">
          <a:xfrm>
            <a:off x="6269532" y="2769124"/>
            <a:ext cx="207468" cy="735290"/>
          </a:xfrm>
          <a:custGeom>
            <a:avLst/>
            <a:gdLst>
              <a:gd name="connsiteX0" fmla="*/ 179188 w 207468"/>
              <a:gd name="connsiteY0" fmla="*/ 0 h 735290"/>
              <a:gd name="connsiteX1" fmla="*/ 78 w 207468"/>
              <a:gd name="connsiteY1" fmla="*/ 131975 h 735290"/>
              <a:gd name="connsiteX2" fmla="*/ 198041 w 207468"/>
              <a:gd name="connsiteY2" fmla="*/ 245096 h 735290"/>
              <a:gd name="connsiteX3" fmla="*/ 9505 w 207468"/>
              <a:gd name="connsiteY3" fmla="*/ 414779 h 735290"/>
              <a:gd name="connsiteX4" fmla="*/ 207468 w 207468"/>
              <a:gd name="connsiteY4" fmla="*/ 556181 h 735290"/>
              <a:gd name="connsiteX5" fmla="*/ 9505 w 207468"/>
              <a:gd name="connsiteY5" fmla="*/ 669303 h 735290"/>
              <a:gd name="connsiteX6" fmla="*/ 198041 w 207468"/>
              <a:gd name="connsiteY6" fmla="*/ 735290 h 7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68" h="735290">
                <a:moveTo>
                  <a:pt x="179188" y="0"/>
                </a:moveTo>
                <a:cubicBezTo>
                  <a:pt x="88062" y="45563"/>
                  <a:pt x="-3064" y="91126"/>
                  <a:pt x="78" y="131975"/>
                </a:cubicBezTo>
                <a:cubicBezTo>
                  <a:pt x="3220" y="172824"/>
                  <a:pt x="196470" y="197962"/>
                  <a:pt x="198041" y="245096"/>
                </a:cubicBezTo>
                <a:cubicBezTo>
                  <a:pt x="199612" y="292230"/>
                  <a:pt x="7934" y="362932"/>
                  <a:pt x="9505" y="414779"/>
                </a:cubicBezTo>
                <a:cubicBezTo>
                  <a:pt x="11076" y="466627"/>
                  <a:pt x="207468" y="513760"/>
                  <a:pt x="207468" y="556181"/>
                </a:cubicBezTo>
                <a:cubicBezTo>
                  <a:pt x="207468" y="598602"/>
                  <a:pt x="11076" y="639452"/>
                  <a:pt x="9505" y="669303"/>
                </a:cubicBezTo>
                <a:cubicBezTo>
                  <a:pt x="7934" y="699154"/>
                  <a:pt x="102987" y="717222"/>
                  <a:pt x="198041" y="735290"/>
                </a:cubicBezTo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11538" y="2366913"/>
            <a:ext cx="1219200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511538" y="3516983"/>
            <a:ext cx="906466" cy="102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Threads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7721338" y="2369269"/>
            <a:ext cx="965462" cy="907331"/>
            <a:chOff x="4343400" y="2216869"/>
            <a:chExt cx="965462" cy="907331"/>
          </a:xfrm>
        </p:grpSpPr>
        <p:sp>
          <p:nvSpPr>
            <p:cNvPr id="29" name="Rectangle 28"/>
            <p:cNvSpPr/>
            <p:nvPr/>
          </p:nvSpPr>
          <p:spPr bwMode="ltGray">
            <a:xfrm>
              <a:off x="4495800" y="2514600"/>
              <a:ext cx="304800" cy="6096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43400" y="2216869"/>
              <a:ext cx="965462" cy="3000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/>
                <a:t>Process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39200" y="2826469"/>
            <a:ext cx="965462" cy="907331"/>
            <a:chOff x="5613269" y="2514600"/>
            <a:chExt cx="965462" cy="907331"/>
          </a:xfrm>
        </p:grpSpPr>
        <p:sp>
          <p:nvSpPr>
            <p:cNvPr id="27" name="Rectangle 26"/>
            <p:cNvSpPr/>
            <p:nvPr/>
          </p:nvSpPr>
          <p:spPr bwMode="ltGray">
            <a:xfrm>
              <a:off x="5765669" y="2812331"/>
              <a:ext cx="304800" cy="6096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13269" y="2514600"/>
              <a:ext cx="965462" cy="3000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/>
                <a:t>Process</a:t>
              </a:r>
              <a:endParaRPr lang="en-US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261862" y="2460478"/>
            <a:ext cx="965462" cy="907331"/>
            <a:chOff x="7061069" y="2308078"/>
            <a:chExt cx="965462" cy="907331"/>
          </a:xfrm>
        </p:grpSpPr>
        <p:sp>
          <p:nvSpPr>
            <p:cNvPr id="25" name="Rectangle 24"/>
            <p:cNvSpPr/>
            <p:nvPr/>
          </p:nvSpPr>
          <p:spPr bwMode="ltGray">
            <a:xfrm>
              <a:off x="7213469" y="2605809"/>
              <a:ext cx="304800" cy="6096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61069" y="2308078"/>
              <a:ext cx="965462" cy="3000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/>
                <a:t>Process</a:t>
              </a:r>
              <a:endParaRPr lang="en-US" sz="1600" dirty="0"/>
            </a:p>
          </p:txBody>
        </p:sp>
      </p:grpSp>
      <p:sp>
        <p:nvSpPr>
          <p:cNvPr id="24" name="Right Arrow 23"/>
          <p:cNvSpPr/>
          <p:nvPr/>
        </p:nvSpPr>
        <p:spPr bwMode="ltGray">
          <a:xfrm>
            <a:off x="6955332" y="3124200"/>
            <a:ext cx="436068" cy="243609"/>
          </a:xfrm>
          <a:prstGeom prst="rightArrow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31" name="Shape 295"/>
          <p:cNvSpPr/>
          <p:nvPr/>
        </p:nvSpPr>
        <p:spPr>
          <a:xfrm>
            <a:off x="855162" y="2473401"/>
            <a:ext cx="2645246" cy="1517741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182879" indent="-182879" algn="l" defTabSz="457200">
              <a:lnSpc>
                <a:spcPct val="150000"/>
              </a:lnSpc>
              <a:defRPr sz="2000">
                <a:solidFill>
                  <a:schemeClr val="accent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sz="1400" dirty="0" smtClean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:</a:t>
            </a:r>
            <a:r>
              <a:rPr sz="1400" dirty="0"/>
              <a:t> # </a:t>
            </a:r>
            <a:r>
              <a:rPr lang="en-US" sz="1400" dirty="0" smtClean="0"/>
              <a:t>Transfer money</a:t>
            </a:r>
            <a:endParaRPr sz="1400" dirty="0"/>
          </a:p>
          <a:p>
            <a:pPr marL="182879" indent="-182879" algn="l" defTabSz="457200">
              <a:lnSpc>
                <a:spcPct val="150000"/>
              </a:lnSpc>
              <a:defRPr sz="20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1400" dirty="0"/>
              <a:t>2</a:t>
            </a:r>
            <a:r>
              <a:rPr sz="1400" dirty="0" smtClean="0"/>
              <a:t> </a:t>
            </a:r>
            <a:r>
              <a:rPr sz="1400" dirty="0"/>
              <a:t>: </a:t>
            </a:r>
            <a:r>
              <a:rPr sz="1400" dirty="0" err="1"/>
              <a:t>pthread_lock</a:t>
            </a:r>
            <a:r>
              <a:rPr sz="1400" dirty="0"/>
              <a:t>(&amp;m);</a:t>
            </a:r>
          </a:p>
          <a:p>
            <a:pPr marL="182879" indent="-182879" algn="l" defTabSz="457200">
              <a:lnSpc>
                <a:spcPct val="150000"/>
              </a:lnSpc>
              <a:defRPr sz="20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1400" dirty="0"/>
              <a:t>3</a:t>
            </a:r>
            <a:r>
              <a:rPr sz="1400" dirty="0" smtClean="0"/>
              <a:t> :</a:t>
            </a:r>
            <a:r>
              <a:rPr lang="en-US" sz="1400" dirty="0" smtClean="0"/>
              <a:t>    Alice = Alice - $10;</a:t>
            </a:r>
            <a:endParaRPr sz="1400" dirty="0"/>
          </a:p>
          <a:p>
            <a:pPr marL="182879" indent="-182879" algn="l" defTabSz="457200">
              <a:lnSpc>
                <a:spcPct val="150000"/>
              </a:lnSpc>
              <a:defRPr sz="20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1400" dirty="0"/>
              <a:t>4</a:t>
            </a:r>
            <a:r>
              <a:rPr sz="1400" dirty="0" smtClean="0"/>
              <a:t> </a:t>
            </a:r>
            <a:r>
              <a:rPr sz="1400" dirty="0"/>
              <a:t>:    </a:t>
            </a:r>
            <a:r>
              <a:rPr lang="en-US" sz="1400" dirty="0" smtClean="0"/>
              <a:t>Walmart = Walmart + $10; </a:t>
            </a:r>
          </a:p>
          <a:p>
            <a:pPr marL="182879" indent="-182879" algn="l" defTabSz="457200">
              <a:lnSpc>
                <a:spcPct val="150000"/>
              </a:lnSpc>
              <a:defRPr sz="2000">
                <a:latin typeface="Monaco"/>
                <a:ea typeface="Monaco"/>
                <a:cs typeface="Monaco"/>
                <a:sym typeface="Monaco"/>
              </a:defRPr>
            </a:pPr>
            <a:r>
              <a:rPr lang="en-US" sz="1400" dirty="0" smtClean="0"/>
              <a:t>5</a:t>
            </a:r>
            <a:r>
              <a:rPr sz="1400" dirty="0" smtClean="0"/>
              <a:t>: </a:t>
            </a:r>
            <a:r>
              <a:rPr sz="1400" dirty="0" err="1"/>
              <a:t>pthread_unlock</a:t>
            </a:r>
            <a:r>
              <a:rPr sz="1400" dirty="0"/>
              <a:t>(&amp;m)</a:t>
            </a:r>
          </a:p>
        </p:txBody>
      </p:sp>
      <p:sp>
        <p:nvSpPr>
          <p:cNvPr id="32" name="Right Arrow 31"/>
          <p:cNvSpPr/>
          <p:nvPr/>
        </p:nvSpPr>
        <p:spPr bwMode="ltGray">
          <a:xfrm>
            <a:off x="4047163" y="3110466"/>
            <a:ext cx="436068" cy="243609"/>
          </a:xfrm>
          <a:prstGeom prst="rightArrow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</p:spTree>
    <p:extLst>
      <p:ext uri="{BB962C8B-B14F-4D97-AF65-F5344CB8AC3E}">
        <p14:creationId xmlns:p14="http://schemas.microsoft.com/office/powerpoint/2010/main" val="21312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threads to processes</a:t>
            </a:r>
          </a:p>
        </p:txBody>
      </p:sp>
      <p:sp>
        <p:nvSpPr>
          <p:cNvPr id="39" name="Shape 398"/>
          <p:cNvSpPr/>
          <p:nvPr/>
        </p:nvSpPr>
        <p:spPr>
          <a:xfrm>
            <a:off x="1106864" y="2103186"/>
            <a:ext cx="86201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41" name="Shape 400"/>
          <p:cNvSpPr/>
          <p:nvPr/>
        </p:nvSpPr>
        <p:spPr>
          <a:xfrm>
            <a:off x="6120470" y="3868258"/>
            <a:ext cx="475745" cy="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44" name="Shape 403"/>
          <p:cNvSpPr/>
          <p:nvPr/>
        </p:nvSpPr>
        <p:spPr>
          <a:xfrm>
            <a:off x="1959895" y="2103186"/>
            <a:ext cx="475744" cy="1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46" name="Shape 405"/>
          <p:cNvSpPr/>
          <p:nvPr/>
        </p:nvSpPr>
        <p:spPr>
          <a:xfrm>
            <a:off x="1101151" y="3858729"/>
            <a:ext cx="821246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grpSp>
        <p:nvGrpSpPr>
          <p:cNvPr id="6" name="Group 5"/>
          <p:cNvGrpSpPr/>
          <p:nvPr/>
        </p:nvGrpSpPr>
        <p:grpSpPr>
          <a:xfrm>
            <a:off x="6128890" y="2414748"/>
            <a:ext cx="787075" cy="1350587"/>
            <a:chOff x="6128890" y="2414748"/>
            <a:chExt cx="787075" cy="1350587"/>
          </a:xfrm>
        </p:grpSpPr>
        <p:sp>
          <p:nvSpPr>
            <p:cNvPr id="47" name="Shape 406"/>
            <p:cNvSpPr/>
            <p:nvPr/>
          </p:nvSpPr>
          <p:spPr>
            <a:xfrm>
              <a:off x="6128890" y="2626011"/>
              <a:ext cx="1" cy="113932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50800" tIns="50800" rIns="50800" bIns="50800" anchor="ctr"/>
            <a:lstStyle/>
            <a:p>
              <a:pPr>
                <a:defRPr sz="2400"/>
              </a:pPr>
              <a:endParaRPr sz="2400"/>
            </a:p>
          </p:txBody>
        </p:sp>
        <p:sp>
          <p:nvSpPr>
            <p:cNvPr id="48" name="Shape 407"/>
            <p:cNvSpPr/>
            <p:nvPr/>
          </p:nvSpPr>
          <p:spPr>
            <a:xfrm>
              <a:off x="6128890" y="2414748"/>
              <a:ext cx="787075" cy="8412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2800"/>
              </a:pPr>
              <a:r>
                <a:rPr sz="2400" dirty="0"/>
                <a:t>Pass</a:t>
              </a:r>
            </a:p>
            <a:p>
              <a:pPr>
                <a:defRPr sz="2800"/>
              </a:pPr>
              <a:r>
                <a:rPr lang="en-US" sz="2400" dirty="0" smtClean="0"/>
                <a:t>lock</a:t>
              </a:r>
              <a:endParaRPr sz="2400" dirty="0"/>
            </a:p>
          </p:txBody>
        </p:sp>
      </p:grpSp>
      <p:sp>
        <p:nvSpPr>
          <p:cNvPr id="49" name="Shape 408"/>
          <p:cNvSpPr/>
          <p:nvPr/>
        </p:nvSpPr>
        <p:spPr>
          <a:xfrm flipH="1">
            <a:off x="1956580" y="2159326"/>
            <a:ext cx="1" cy="3167759"/>
          </a:xfrm>
          <a:prstGeom prst="line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grpSp>
        <p:nvGrpSpPr>
          <p:cNvPr id="3" name="Group 2"/>
          <p:cNvGrpSpPr/>
          <p:nvPr/>
        </p:nvGrpSpPr>
        <p:grpSpPr>
          <a:xfrm>
            <a:off x="6120898" y="1683159"/>
            <a:ext cx="4136943" cy="420028"/>
            <a:chOff x="6120898" y="1683159"/>
            <a:chExt cx="4136943" cy="420028"/>
          </a:xfrm>
        </p:grpSpPr>
        <p:sp>
          <p:nvSpPr>
            <p:cNvPr id="45" name="Shape 404"/>
            <p:cNvSpPr/>
            <p:nvPr/>
          </p:nvSpPr>
          <p:spPr>
            <a:xfrm>
              <a:off x="6120898" y="2103186"/>
              <a:ext cx="4136943" cy="1"/>
            </a:xfrm>
            <a:prstGeom prst="line">
              <a:avLst/>
            </a:prstGeom>
            <a:ln w="38100"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50800" tIns="50800" rIns="50800" bIns="50800" anchor="ctr"/>
            <a:lstStyle/>
            <a:p>
              <a:pPr>
                <a:defRPr sz="2400"/>
              </a:pPr>
              <a:endParaRPr sz="2400"/>
            </a:p>
          </p:txBody>
        </p:sp>
        <p:sp>
          <p:nvSpPr>
            <p:cNvPr id="51" name="Shape 410"/>
            <p:cNvSpPr/>
            <p:nvPr/>
          </p:nvSpPr>
          <p:spPr>
            <a:xfrm>
              <a:off x="7645823" y="1683159"/>
              <a:ext cx="606063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800"/>
              </a:lvl1pPr>
            </a:lstStyle>
            <a:p>
              <a:r>
                <a:rPr sz="2000" dirty="0"/>
                <a:t>Wait</a:t>
              </a:r>
              <a:endParaRPr sz="1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38433" y="3461179"/>
            <a:ext cx="4087887" cy="410369"/>
            <a:chOff x="2038433" y="3461179"/>
            <a:chExt cx="4087887" cy="410369"/>
          </a:xfrm>
        </p:grpSpPr>
        <p:sp>
          <p:nvSpPr>
            <p:cNvPr id="40" name="Shape 399"/>
            <p:cNvSpPr/>
            <p:nvPr/>
          </p:nvSpPr>
          <p:spPr>
            <a:xfrm>
              <a:off x="2038433" y="3858729"/>
              <a:ext cx="4087887" cy="1"/>
            </a:xfrm>
            <a:prstGeom prst="line">
              <a:avLst/>
            </a:prstGeom>
            <a:ln w="38100"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50800" tIns="50800" rIns="50800" bIns="50800" anchor="ctr"/>
            <a:lstStyle/>
            <a:p>
              <a:pPr>
                <a:defRPr sz="2400"/>
              </a:pPr>
              <a:endParaRPr sz="2400"/>
            </a:p>
          </p:txBody>
        </p:sp>
        <p:sp>
          <p:nvSpPr>
            <p:cNvPr id="52" name="Shape 411"/>
            <p:cNvSpPr/>
            <p:nvPr/>
          </p:nvSpPr>
          <p:spPr>
            <a:xfrm>
              <a:off x="3461777" y="3461179"/>
              <a:ext cx="606063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800"/>
              </a:lvl1pPr>
            </a:lstStyle>
            <a:p>
              <a:r>
                <a:rPr sz="2000" dirty="0"/>
                <a:t>Wait</a:t>
              </a:r>
              <a:endParaRPr sz="1600" dirty="0"/>
            </a:p>
          </p:txBody>
        </p:sp>
      </p:grpSp>
      <p:sp>
        <p:nvSpPr>
          <p:cNvPr id="53" name="Shape 412"/>
          <p:cNvSpPr/>
          <p:nvPr/>
        </p:nvSpPr>
        <p:spPr>
          <a:xfrm>
            <a:off x="598554" y="1931689"/>
            <a:ext cx="352661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rPr lang="en-US" sz="1600" dirty="0"/>
              <a:t>P</a:t>
            </a:r>
            <a:r>
              <a:rPr sz="1600" dirty="0" smtClean="0"/>
              <a:t>1</a:t>
            </a:r>
            <a:endParaRPr sz="1600" dirty="0"/>
          </a:p>
        </p:txBody>
      </p:sp>
      <p:sp>
        <p:nvSpPr>
          <p:cNvPr id="54" name="Shape 413"/>
          <p:cNvSpPr/>
          <p:nvPr/>
        </p:nvSpPr>
        <p:spPr>
          <a:xfrm>
            <a:off x="598554" y="3684322"/>
            <a:ext cx="352661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rPr lang="en-US" sz="1600" dirty="0"/>
              <a:t>P</a:t>
            </a:r>
            <a:r>
              <a:rPr sz="1600" dirty="0" smtClean="0"/>
              <a:t>2</a:t>
            </a:r>
            <a:endParaRPr sz="1600" dirty="0"/>
          </a:p>
        </p:txBody>
      </p:sp>
      <p:sp>
        <p:nvSpPr>
          <p:cNvPr id="55" name="Shape 414"/>
          <p:cNvSpPr/>
          <p:nvPr/>
        </p:nvSpPr>
        <p:spPr>
          <a:xfrm>
            <a:off x="4903932" y="4880996"/>
            <a:ext cx="1575752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00" dirty="0"/>
              <a:t>Critical section</a:t>
            </a:r>
            <a:endParaRPr sz="1200" dirty="0"/>
          </a:p>
        </p:txBody>
      </p:sp>
      <p:sp>
        <p:nvSpPr>
          <p:cNvPr id="56" name="Shape 415"/>
          <p:cNvSpPr/>
          <p:nvPr/>
        </p:nvSpPr>
        <p:spPr>
          <a:xfrm>
            <a:off x="636179" y="4542067"/>
            <a:ext cx="101309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/>
              <a:t>Parallel</a:t>
            </a:r>
          </a:p>
          <a:p>
            <a:pPr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/>
              <a:t>phase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262577" y="2102825"/>
            <a:ext cx="1243622" cy="3224260"/>
            <a:chOff x="10262577" y="2102825"/>
            <a:chExt cx="1243622" cy="3224260"/>
          </a:xfrm>
        </p:grpSpPr>
        <p:sp>
          <p:nvSpPr>
            <p:cNvPr id="42" name="Shape 401"/>
            <p:cNvSpPr/>
            <p:nvPr/>
          </p:nvSpPr>
          <p:spPr>
            <a:xfrm>
              <a:off x="10315629" y="3868258"/>
              <a:ext cx="1183877" cy="1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50800" tIns="50800" rIns="50800" bIns="50800" anchor="ctr"/>
            <a:lstStyle/>
            <a:p>
              <a:pPr>
                <a:defRPr sz="2400"/>
              </a:pPr>
              <a:endParaRPr sz="2400"/>
            </a:p>
          </p:txBody>
        </p:sp>
        <p:sp>
          <p:nvSpPr>
            <p:cNvPr id="43" name="Shape 402"/>
            <p:cNvSpPr/>
            <p:nvPr/>
          </p:nvSpPr>
          <p:spPr>
            <a:xfrm>
              <a:off x="10308935" y="2102825"/>
              <a:ext cx="1197264" cy="1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50800" tIns="50800" rIns="50800" bIns="50800" anchor="ctr"/>
            <a:lstStyle/>
            <a:p>
              <a:pPr>
                <a:defRPr sz="2400"/>
              </a:pPr>
              <a:endParaRPr sz="2400"/>
            </a:p>
          </p:txBody>
        </p:sp>
        <p:sp>
          <p:nvSpPr>
            <p:cNvPr id="50" name="Shape 409"/>
            <p:cNvSpPr/>
            <p:nvPr/>
          </p:nvSpPr>
          <p:spPr>
            <a:xfrm flipH="1">
              <a:off x="10262577" y="2159326"/>
              <a:ext cx="1" cy="3167759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50800" tIns="50800" rIns="50800" bIns="50800" anchor="ctr"/>
            <a:lstStyle/>
            <a:p>
              <a:pPr>
                <a:defRPr sz="2400"/>
              </a:pPr>
              <a:endParaRPr sz="2400"/>
            </a:p>
          </p:txBody>
        </p:sp>
        <p:sp>
          <p:nvSpPr>
            <p:cNvPr id="57" name="Shape 416"/>
            <p:cNvSpPr/>
            <p:nvPr/>
          </p:nvSpPr>
          <p:spPr>
            <a:xfrm>
              <a:off x="10272030" y="4542067"/>
              <a:ext cx="1013098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>
                <a:defRPr sz="28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/>
                <a:t>Parallel</a:t>
              </a:r>
            </a:p>
            <a:p>
              <a:pPr>
                <a:defRPr sz="28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/>
                <a:t>phase</a:t>
              </a:r>
            </a:p>
          </p:txBody>
        </p:sp>
      </p:grpSp>
      <p:sp>
        <p:nvSpPr>
          <p:cNvPr id="58" name="Shape 417"/>
          <p:cNvSpPr/>
          <p:nvPr/>
        </p:nvSpPr>
        <p:spPr>
          <a:xfrm>
            <a:off x="7865928" y="5932975"/>
            <a:ext cx="834657" cy="1"/>
          </a:xfrm>
          <a:prstGeom prst="line">
            <a:avLst/>
          </a:prstGeom>
          <a:ln w="1905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59" name="Shape 418"/>
          <p:cNvSpPr/>
          <p:nvPr/>
        </p:nvSpPr>
        <p:spPr>
          <a:xfrm>
            <a:off x="8752479" y="5687827"/>
            <a:ext cx="843180" cy="69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2000"/>
            </a:pPr>
            <a:r>
              <a:rPr sz="1600" dirty="0"/>
              <a:t>Execute</a:t>
            </a:r>
          </a:p>
          <a:p>
            <a:pPr algn="l">
              <a:lnSpc>
                <a:spcPct val="120000"/>
              </a:lnSpc>
              <a:defRPr sz="2000"/>
            </a:pPr>
            <a:r>
              <a:rPr sz="1600" dirty="0"/>
              <a:t>Wait</a:t>
            </a:r>
          </a:p>
        </p:txBody>
      </p:sp>
      <p:sp>
        <p:nvSpPr>
          <p:cNvPr id="60" name="Shape 419"/>
          <p:cNvSpPr/>
          <p:nvPr/>
        </p:nvSpPr>
        <p:spPr>
          <a:xfrm>
            <a:off x="7877166" y="6154675"/>
            <a:ext cx="812181" cy="1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/>
          </a:p>
        </p:txBody>
      </p:sp>
      <p:sp>
        <p:nvSpPr>
          <p:cNvPr id="61" name="Shape 420"/>
          <p:cNvSpPr/>
          <p:nvPr/>
        </p:nvSpPr>
        <p:spPr>
          <a:xfrm rot="16200000">
            <a:off x="3129080" y="1878989"/>
            <a:ext cx="997214" cy="439638"/>
          </a:xfrm>
          <a:prstGeom prst="rect">
            <a:avLst/>
          </a:prstGeom>
          <a:solidFill>
            <a:srgbClr val="FFFF00">
              <a:alpha val="30113"/>
            </a:srgbClr>
          </a:solidFill>
          <a:ln w="25400">
            <a:solidFill>
              <a:schemeClr val="tx1">
                <a:alpha val="30113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r>
              <a:rPr sz="2000" dirty="0"/>
              <a:t>Start</a:t>
            </a:r>
          </a:p>
        </p:txBody>
      </p:sp>
      <p:sp>
        <p:nvSpPr>
          <p:cNvPr id="62" name="Shape 421"/>
          <p:cNvSpPr/>
          <p:nvPr/>
        </p:nvSpPr>
        <p:spPr>
          <a:xfrm>
            <a:off x="3887252" y="1600201"/>
            <a:ext cx="730118" cy="1005971"/>
          </a:xfrm>
          <a:prstGeom prst="rect">
            <a:avLst/>
          </a:prstGeom>
          <a:solidFill>
            <a:srgbClr val="00B0F0">
              <a:alpha val="30113"/>
            </a:srgbClr>
          </a:solidFill>
          <a:ln w="25400">
            <a:solidFill>
              <a:schemeClr val="tx1">
                <a:alpha val="30113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500"/>
            </a:pPr>
            <a:r>
              <a:rPr sz="2000" dirty="0"/>
              <a:t>NVM</a:t>
            </a:r>
          </a:p>
          <a:p>
            <a:pPr>
              <a:defRPr sz="2500"/>
            </a:pPr>
            <a:r>
              <a:rPr sz="2000" dirty="0"/>
              <a:t>log</a:t>
            </a:r>
          </a:p>
          <a:p>
            <a:pPr>
              <a:defRPr sz="2500"/>
            </a:pPr>
            <a:r>
              <a:rPr sz="2000" dirty="0"/>
              <a:t>write</a:t>
            </a:r>
          </a:p>
        </p:txBody>
      </p:sp>
      <p:sp>
        <p:nvSpPr>
          <p:cNvPr id="63" name="Shape 422"/>
          <p:cNvSpPr/>
          <p:nvPr/>
        </p:nvSpPr>
        <p:spPr>
          <a:xfrm>
            <a:off x="5121105" y="1600201"/>
            <a:ext cx="975438" cy="1005971"/>
          </a:xfrm>
          <a:prstGeom prst="rect">
            <a:avLst/>
          </a:prstGeom>
          <a:solidFill>
            <a:schemeClr val="accent3">
              <a:lumMod val="75000"/>
              <a:alpha val="30113"/>
            </a:schemeClr>
          </a:solidFill>
          <a:ln w="25400">
            <a:solidFill>
              <a:schemeClr val="tx1">
                <a:alpha val="30113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500"/>
            </a:pPr>
            <a:r>
              <a:rPr sz="2000" dirty="0"/>
              <a:t>Merge</a:t>
            </a:r>
          </a:p>
          <a:p>
            <a:pPr>
              <a:defRPr sz="2500"/>
            </a:pPr>
            <a:r>
              <a:rPr sz="2000" dirty="0"/>
              <a:t>shared state</a:t>
            </a:r>
          </a:p>
        </p:txBody>
      </p:sp>
      <p:sp>
        <p:nvSpPr>
          <p:cNvPr id="64" name="Shape 423"/>
          <p:cNvSpPr/>
          <p:nvPr/>
        </p:nvSpPr>
        <p:spPr>
          <a:xfrm>
            <a:off x="2459961" y="1600201"/>
            <a:ext cx="908162" cy="1005971"/>
          </a:xfrm>
          <a:prstGeom prst="rect">
            <a:avLst/>
          </a:prstGeom>
          <a:solidFill>
            <a:srgbClr val="00B050">
              <a:alpha val="30113"/>
            </a:srgbClr>
          </a:solidFill>
          <a:ln w="25400">
            <a:solidFill>
              <a:schemeClr val="tx1">
                <a:alpha val="30113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500"/>
            </a:lvl1pPr>
          </a:lstStyle>
          <a:p>
            <a:r>
              <a:rPr sz="2000" dirty="0"/>
              <a:t>Track dirty pages</a:t>
            </a:r>
          </a:p>
        </p:txBody>
      </p:sp>
      <p:sp>
        <p:nvSpPr>
          <p:cNvPr id="65" name="Shape 424"/>
          <p:cNvSpPr/>
          <p:nvPr/>
        </p:nvSpPr>
        <p:spPr>
          <a:xfrm rot="16200000">
            <a:off x="4370631" y="1886685"/>
            <a:ext cx="997214" cy="424246"/>
          </a:xfrm>
          <a:prstGeom prst="rect">
            <a:avLst/>
          </a:prstGeom>
          <a:solidFill>
            <a:srgbClr val="FFFF00">
              <a:alpha val="30113"/>
            </a:srgbClr>
          </a:solidFill>
          <a:ln w="25400">
            <a:solidFill>
              <a:schemeClr val="tx1">
                <a:alpha val="30113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2500"/>
            </a:lvl1pPr>
          </a:lstStyle>
          <a:p>
            <a:r>
              <a:rPr sz="2000" dirty="0"/>
              <a:t>Stop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72943" y="3355743"/>
            <a:ext cx="3636583" cy="1005971"/>
            <a:chOff x="6572943" y="3355743"/>
            <a:chExt cx="3636583" cy="1005971"/>
          </a:xfrm>
        </p:grpSpPr>
        <p:sp>
          <p:nvSpPr>
            <p:cNvPr id="66" name="Shape 425"/>
            <p:cNvSpPr/>
            <p:nvPr/>
          </p:nvSpPr>
          <p:spPr>
            <a:xfrm rot="16200000">
              <a:off x="7242062" y="3634531"/>
              <a:ext cx="997214" cy="439638"/>
            </a:xfrm>
            <a:prstGeom prst="rect">
              <a:avLst/>
            </a:prstGeom>
            <a:solidFill>
              <a:srgbClr val="FFFF00">
                <a:alpha val="30113"/>
              </a:srgbClr>
            </a:solidFill>
            <a:ln w="25400">
              <a:solidFill>
                <a:schemeClr val="tx1">
                  <a:alpha val="30113"/>
                </a:schemeClr>
              </a:solidFill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500"/>
              </a:lvl1pPr>
            </a:lstStyle>
            <a:p>
              <a:r>
                <a:rPr sz="2000" dirty="0"/>
                <a:t>Start</a:t>
              </a:r>
            </a:p>
          </p:txBody>
        </p:sp>
        <p:sp>
          <p:nvSpPr>
            <p:cNvPr id="67" name="Shape 426"/>
            <p:cNvSpPr/>
            <p:nvPr/>
          </p:nvSpPr>
          <p:spPr>
            <a:xfrm>
              <a:off x="8000234" y="3355743"/>
              <a:ext cx="730118" cy="1005971"/>
            </a:xfrm>
            <a:prstGeom prst="rect">
              <a:avLst/>
            </a:prstGeom>
            <a:solidFill>
              <a:srgbClr val="00B0F0">
                <a:alpha val="30113"/>
              </a:srgbClr>
            </a:solidFill>
            <a:ln w="25400">
              <a:solidFill>
                <a:schemeClr val="tx1">
                  <a:alpha val="30113"/>
                </a:schemeClr>
              </a:solidFill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/>
            <a:p>
              <a:pPr>
                <a:defRPr sz="2500"/>
              </a:pPr>
              <a:r>
                <a:rPr sz="2000" dirty="0"/>
                <a:t>NVM</a:t>
              </a:r>
            </a:p>
            <a:p>
              <a:pPr>
                <a:defRPr sz="2500"/>
              </a:pPr>
              <a:r>
                <a:rPr sz="2000" dirty="0"/>
                <a:t>log</a:t>
              </a:r>
            </a:p>
            <a:p>
              <a:pPr>
                <a:defRPr sz="2500"/>
              </a:pPr>
              <a:r>
                <a:rPr sz="2000" dirty="0"/>
                <a:t>write</a:t>
              </a:r>
            </a:p>
          </p:txBody>
        </p:sp>
        <p:sp>
          <p:nvSpPr>
            <p:cNvPr id="68" name="Shape 427"/>
            <p:cNvSpPr/>
            <p:nvPr/>
          </p:nvSpPr>
          <p:spPr>
            <a:xfrm>
              <a:off x="9234088" y="3355743"/>
              <a:ext cx="975438" cy="1005971"/>
            </a:xfrm>
            <a:prstGeom prst="rect">
              <a:avLst/>
            </a:prstGeom>
            <a:solidFill>
              <a:schemeClr val="accent3">
                <a:lumMod val="75000"/>
                <a:alpha val="30113"/>
              </a:schemeClr>
            </a:solidFill>
            <a:ln w="25400">
              <a:solidFill>
                <a:schemeClr val="tx1">
                  <a:alpha val="30113"/>
                </a:schemeClr>
              </a:solidFill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/>
            <a:p>
              <a:pPr>
                <a:defRPr sz="2500"/>
              </a:pPr>
              <a:r>
                <a:rPr sz="2000" dirty="0"/>
                <a:t>Merge</a:t>
              </a:r>
            </a:p>
            <a:p>
              <a:pPr>
                <a:defRPr sz="2500"/>
              </a:pPr>
              <a:r>
                <a:rPr sz="2000" dirty="0"/>
                <a:t>shared state</a:t>
              </a:r>
            </a:p>
          </p:txBody>
        </p:sp>
        <p:sp>
          <p:nvSpPr>
            <p:cNvPr id="69" name="Shape 428"/>
            <p:cNvSpPr/>
            <p:nvPr/>
          </p:nvSpPr>
          <p:spPr>
            <a:xfrm>
              <a:off x="6572943" y="3355743"/>
              <a:ext cx="908162" cy="1005971"/>
            </a:xfrm>
            <a:prstGeom prst="rect">
              <a:avLst/>
            </a:prstGeom>
            <a:solidFill>
              <a:srgbClr val="00B050">
                <a:alpha val="30113"/>
              </a:srgbClr>
            </a:solidFill>
            <a:ln w="25400">
              <a:solidFill>
                <a:schemeClr val="tx1">
                  <a:alpha val="30113"/>
                </a:schemeClr>
              </a:solidFill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 sz="2500"/>
              </a:lvl1pPr>
            </a:lstStyle>
            <a:p>
              <a:r>
                <a:rPr sz="2000" dirty="0"/>
                <a:t>Track dirty pages</a:t>
              </a:r>
            </a:p>
          </p:txBody>
        </p:sp>
        <p:sp>
          <p:nvSpPr>
            <p:cNvPr id="70" name="Shape 429"/>
            <p:cNvSpPr/>
            <p:nvPr/>
          </p:nvSpPr>
          <p:spPr>
            <a:xfrm rot="16200000">
              <a:off x="8483613" y="3642228"/>
              <a:ext cx="997214" cy="424246"/>
            </a:xfrm>
            <a:prstGeom prst="rect">
              <a:avLst/>
            </a:prstGeom>
            <a:solidFill>
              <a:srgbClr val="FFFF00">
                <a:alpha val="30113"/>
              </a:srgbClr>
            </a:solidFill>
            <a:ln w="25400">
              <a:solidFill>
                <a:schemeClr val="tx1">
                  <a:alpha val="30113"/>
                </a:schemeClr>
              </a:solidFill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/>
            <a:lstStyle>
              <a:lvl1pPr>
                <a:defRPr sz="2500"/>
              </a:lvl1pPr>
            </a:lstStyle>
            <a:p>
              <a:r>
                <a:rPr sz="2000" dirty="0"/>
                <a:t>Stop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55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Machine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Ubuntu </a:t>
            </a:r>
            <a:r>
              <a:rPr lang="en-US" dirty="0"/>
              <a:t>14.04 (Linux 3.16.7</a:t>
            </a:r>
            <a:r>
              <a:rPr lang="en-US" dirty="0" smtClean="0"/>
              <a:t>), two </a:t>
            </a:r>
            <a:r>
              <a:rPr lang="en-US" dirty="0"/>
              <a:t>Intel Xeon X5650 processors (12cores@2.67GHz</a:t>
            </a:r>
            <a:r>
              <a:rPr lang="en-US" dirty="0" smtClean="0"/>
              <a:t>), </a:t>
            </a:r>
            <a:r>
              <a:rPr lang="en-US" dirty="0"/>
              <a:t>198GB RAM and 600GB SSD</a:t>
            </a:r>
          </a:p>
          <a:p>
            <a:pPr marL="182880" lvl="1">
              <a:spcBef>
                <a:spcPts val="1200"/>
              </a:spcBef>
            </a:pPr>
            <a:endParaRPr lang="en-US" sz="2000" dirty="0" smtClean="0"/>
          </a:p>
          <a:p>
            <a:pPr marL="182880" lvl="1">
              <a:spcBef>
                <a:spcPts val="1200"/>
              </a:spcBef>
            </a:pPr>
            <a:r>
              <a:rPr lang="en-US" sz="2000" dirty="0" smtClean="0"/>
              <a:t>Applications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PARSEC benchmarks, Phoenix benchmarks, PageRank, and K-means</a:t>
            </a:r>
          </a:p>
          <a:p>
            <a:pPr marL="182880" lvl="1">
              <a:spcBef>
                <a:spcPts val="1200"/>
              </a:spcBef>
            </a:pPr>
            <a:endParaRPr lang="en-US" sz="2000" dirty="0" smtClean="0"/>
          </a:p>
          <a:p>
            <a:pPr marL="182880" lvl="1">
              <a:spcBef>
                <a:spcPts val="1200"/>
              </a:spcBef>
            </a:pPr>
            <a:r>
              <a:rPr lang="en-US" sz="2000" dirty="0" smtClean="0"/>
              <a:t>NVM </a:t>
            </a:r>
            <a:r>
              <a:rPr lang="en-US" sz="2000" dirty="0"/>
              <a:t>emulator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Linux </a:t>
            </a:r>
            <a:r>
              <a:rPr lang="en-US" sz="1800" dirty="0" err="1"/>
              <a:t>tmpfs</a:t>
            </a:r>
            <a:r>
              <a:rPr lang="en-US" sz="1800" dirty="0"/>
              <a:t> on </a:t>
            </a:r>
            <a:r>
              <a:rPr lang="en-US" sz="1800" dirty="0" smtClean="0"/>
              <a:t>DRAM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Injects 1,000ns </a:t>
            </a:r>
            <a:r>
              <a:rPr lang="en-US" sz="1800" dirty="0"/>
              <a:t>delay to each 4KB page write via RDTSCP instruction</a:t>
            </a:r>
          </a:p>
          <a:p>
            <a:pPr marL="182880" lvl="1">
              <a:spcBef>
                <a:spcPts val="1200"/>
              </a:spcBef>
            </a:pPr>
            <a:endParaRPr lang="en-US" dirty="0"/>
          </a:p>
          <a:p>
            <a:pPr marL="182880" lvl="1">
              <a:spcBef>
                <a:spcPts val="1200"/>
              </a:spcBef>
            </a:pPr>
            <a:endParaRPr lang="en-US" dirty="0"/>
          </a:p>
          <a:p>
            <a:pPr marL="182880" lvl="1">
              <a:spcBef>
                <a:spcPts val="12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9.7|22.1|0.9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0.5|1.8|3.8|1.8|3.7|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1.2|35.4"/>
</p:tagLst>
</file>

<file path=ppt/theme/theme1.xml><?xml version="1.0" encoding="utf-8"?>
<a:theme xmlns:a="http://schemas.openxmlformats.org/drawingml/2006/main" name="HPE_Standard_Arial_16x9_v5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6"/>
        </a:solidFill>
        <a:ln w="19050"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HPE_Standard_Arial_16x9_v5.potx" id="{6E765CE8-72DF-47CC-8CE6-E2F106A29740}" vid="{F1B02632-9815-49C8-944D-886AB684271D}"/>
    </a:ext>
  </a:extLst>
</a:theme>
</file>

<file path=ppt/theme/theme2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808285"/>
      </a:dk2>
      <a:lt2>
        <a:srgbClr val="C6C9CA"/>
      </a:lt2>
      <a:accent1>
        <a:srgbClr val="2AD2C9"/>
      </a:accent1>
      <a:accent2>
        <a:srgbClr val="614767"/>
      </a:accent2>
      <a:accent3>
        <a:srgbClr val="FF8D6D"/>
      </a:accent3>
      <a:accent4>
        <a:srgbClr val="5F7A76"/>
      </a:accent4>
      <a:accent5>
        <a:srgbClr val="C6C9CA"/>
      </a:accent5>
      <a:accent6>
        <a:srgbClr val="808285"/>
      </a:accent6>
      <a:hlink>
        <a:srgbClr val="01A982"/>
      </a:hlink>
      <a:folHlink>
        <a:srgbClr val="01A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|169|130">
      <a:srgbClr val="01A982"/>
    </a:custClr>
    <a:custClr name="128|116|110">
      <a:srgbClr val="80746E"/>
    </a:custClr>
    <a:custClr name="66|85|99">
      <a:srgbClr val="425563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A082843DF114F92D02D2D3CA1DB4B" ma:contentTypeVersion="0" ma:contentTypeDescription="Create a new document." ma:contentTypeScope="" ma:versionID="facfa96a69641e56b2908d9d1f3d369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494B7A-1B89-423C-8764-B310FFBFEA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186BAC-3393-435D-8801-5331E849FB01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45199F8-2E65-4BBF-9F37-C100231B3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4165</Words>
  <Application>Microsoft Office PowerPoint</Application>
  <PresentationFormat>Widescreen</PresentationFormat>
  <Paragraphs>1348</Paragraphs>
  <Slides>111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2" baseType="lpstr">
      <vt:lpstr>Arial</vt:lpstr>
      <vt:lpstr>Consolas</vt:lpstr>
      <vt:lpstr>Courier New</vt:lpstr>
      <vt:lpstr>Futura Bk</vt:lpstr>
      <vt:lpstr>Helvetica</vt:lpstr>
      <vt:lpstr>Helvetica Light</vt:lpstr>
      <vt:lpstr>HP Simplified</vt:lpstr>
      <vt:lpstr>Monaco</vt:lpstr>
      <vt:lpstr>Verdana</vt:lpstr>
      <vt:lpstr>Wingdings</vt:lpstr>
      <vt:lpstr>HPE_Standard_Arial_16x9_v5</vt:lpstr>
      <vt:lpstr>How should we program non-volatile memory?</vt:lpstr>
      <vt:lpstr>Housekeeping</vt:lpstr>
      <vt:lpstr>Who we are</vt:lpstr>
      <vt:lpstr>Tutorial outline</vt:lpstr>
      <vt:lpstr>PowerPoint Presentation</vt:lpstr>
      <vt:lpstr>From volatile to persistent memory</vt:lpstr>
      <vt:lpstr>PowerPoint Presentation</vt:lpstr>
      <vt:lpstr>Cheap DRAM = emergence of in-memory systems</vt:lpstr>
      <vt:lpstr>Non-volatile memory is here</vt:lpstr>
      <vt:lpstr>Benefits of non-volatile memory</vt:lpstr>
      <vt:lpstr>Use case 1: Making filesystems faster</vt:lpstr>
      <vt:lpstr>Use case 2: Improving performance of databases</vt:lpstr>
      <vt:lpstr>Use case 3: Persistence for everyone</vt:lpstr>
      <vt:lpstr>Tutorial outline</vt:lpstr>
      <vt:lpstr>Overall abstraction: Object-level persistence</vt:lpstr>
      <vt:lpstr>Programming principles: Orthogonal Persistence (Atkinson et al., SIGMOD Record ‘96)</vt:lpstr>
      <vt:lpstr>An Example: PJava</vt:lpstr>
      <vt:lpstr>The E persistent programming language (Richardson et al., TOPLAS ‘93)</vt:lpstr>
      <vt:lpstr>Summary of past research</vt:lpstr>
      <vt:lpstr>What are some primary challenges?</vt:lpstr>
      <vt:lpstr>Consistency management</vt:lpstr>
      <vt:lpstr>Need for Ordering Constraints</vt:lpstr>
      <vt:lpstr>Required Ordering Constraints</vt:lpstr>
      <vt:lpstr>Tutorial outline</vt:lpstr>
      <vt:lpstr>Persistency models and hardware characteristics</vt:lpstr>
      <vt:lpstr>Persistent Memory</vt:lpstr>
      <vt:lpstr>Consistent updates through ordering</vt:lpstr>
      <vt:lpstr>Write-back caching reorders writes to NVM </vt:lpstr>
      <vt:lpstr>Write-back caching reorders writes to NVM </vt:lpstr>
      <vt:lpstr>Simple solutions</vt:lpstr>
      <vt:lpstr>Persistent Memory ordering</vt:lpstr>
      <vt:lpstr>Persistent Memory ordering</vt:lpstr>
      <vt:lpstr>Persistent Memory ordering</vt:lpstr>
      <vt:lpstr>Persistency Models: Memory consistency for NVM</vt:lpstr>
      <vt:lpstr>Persistency models and ordering hardware</vt:lpstr>
      <vt:lpstr>Ordering with existing hardware</vt:lpstr>
      <vt:lpstr>Ordering with existing hardware</vt:lpstr>
      <vt:lpstr>Fixing CLFLUSH: Intel x86 extensions</vt:lpstr>
      <vt:lpstr>CLFLUSHOPT</vt:lpstr>
      <vt:lpstr>CLFLUSHOPT</vt:lpstr>
      <vt:lpstr>CLWB</vt:lpstr>
      <vt:lpstr>PCOMMIT</vt:lpstr>
      <vt:lpstr>Example: Copy on write</vt:lpstr>
      <vt:lpstr>Example: Copy on write</vt:lpstr>
      <vt:lpstr>Example: Copy on write</vt:lpstr>
      <vt:lpstr>Example: Copy on write</vt:lpstr>
      <vt:lpstr>BPFS Epoch barriers</vt:lpstr>
      <vt:lpstr>Example: Copy on write</vt:lpstr>
      <vt:lpstr>Example: Copy on write -- Failure</vt:lpstr>
      <vt:lpstr>Example: Copy on write</vt:lpstr>
      <vt:lpstr>PCOMMIT/CLWB VS Epochs barriers</vt:lpstr>
      <vt:lpstr>Summary</vt:lpstr>
      <vt:lpstr>Tutorial outline</vt:lpstr>
      <vt:lpstr>Persistent programming models</vt:lpstr>
      <vt:lpstr>Traditional approach to durability</vt:lpstr>
      <vt:lpstr>User Persistent Memory</vt:lpstr>
      <vt:lpstr>Mnemosyne in a nutshell:  Persistent Regions + Consistency</vt:lpstr>
      <vt:lpstr>Persistent Regions</vt:lpstr>
      <vt:lpstr>Persistent Regions</vt:lpstr>
      <vt:lpstr>Mnemosyne in a nutshell:  Persistent Regions + Consistency</vt:lpstr>
      <vt:lpstr>Durable memory transactions</vt:lpstr>
      <vt:lpstr>Durable memory transactions</vt:lpstr>
      <vt:lpstr>Implementing durable memory transactions</vt:lpstr>
      <vt:lpstr>Undo vs Redo Logging</vt:lpstr>
      <vt:lpstr>Persistent Heap</vt:lpstr>
      <vt:lpstr>NV-Heaps: Smart pointers for referential integrity</vt:lpstr>
      <vt:lpstr>Hash table example</vt:lpstr>
      <vt:lpstr>Performance Evaluation</vt:lpstr>
      <vt:lpstr>Applications</vt:lpstr>
      <vt:lpstr>Application performance</vt:lpstr>
      <vt:lpstr>Persistent programming models</vt:lpstr>
      <vt:lpstr>Programming model and principles</vt:lpstr>
      <vt:lpstr>Eliminating failure-induced inconsistencies</vt:lpstr>
      <vt:lpstr>Use model</vt:lpstr>
      <vt:lpstr>Persistent Region API</vt:lpstr>
      <vt:lpstr>Consistency API</vt:lpstr>
      <vt:lpstr>A multithreaded persistent queue using Atlas</vt:lpstr>
      <vt:lpstr>Current implementation</vt:lpstr>
      <vt:lpstr>Notion of a Failure-Atomic SEction (FASE)            (OOPSLA 2014) </vt:lpstr>
      <vt:lpstr>Property 1</vt:lpstr>
      <vt:lpstr>Other properties</vt:lpstr>
      <vt:lpstr>Persistent Undo Log Structure</vt:lpstr>
      <vt:lpstr>Computing a Consistent State</vt:lpstr>
      <vt:lpstr>Computing a Consistent State</vt:lpstr>
      <vt:lpstr>Advancing the Consistent State</vt:lpstr>
      <vt:lpstr>Pruning the Log Structure</vt:lpstr>
      <vt:lpstr>Recovery after a crash</vt:lpstr>
      <vt:lpstr>Speeding up existing durable applications: MDB</vt:lpstr>
      <vt:lpstr>Adding durability to a transient Memcached </vt:lpstr>
      <vt:lpstr>Tutorial outline</vt:lpstr>
      <vt:lpstr>Ongoing work</vt:lpstr>
      <vt:lpstr>NVthreads : Implementing Atlas like semantics </vt:lpstr>
      <vt:lpstr>Key ideas</vt:lpstr>
      <vt:lpstr>Today’s applications</vt:lpstr>
      <vt:lpstr>Using NVthreads</vt:lpstr>
      <vt:lpstr>Using NVthreads</vt:lpstr>
      <vt:lpstr>Implementing atomic durability</vt:lpstr>
      <vt:lpstr>From threads to processes</vt:lpstr>
      <vt:lpstr>Setup</vt:lpstr>
      <vt:lpstr>Performance vs pthreads</vt:lpstr>
      <vt:lpstr>Is coarse grained tracking a good fit?</vt:lpstr>
      <vt:lpstr>Ongoing work</vt:lpstr>
      <vt:lpstr>Managed Data Structures (MDS)</vt:lpstr>
      <vt:lpstr>Fewer software layers</vt:lpstr>
      <vt:lpstr>Ongoing work</vt:lpstr>
      <vt:lpstr>Before we wrap up: The Machine project</vt:lpstr>
      <vt:lpstr>Software artifacts</vt:lpstr>
      <vt:lpstr>Discussion and Q/A</vt:lpstr>
      <vt:lpstr>Any thoughts on these?</vt:lpstr>
      <vt:lpstr>Any thoughts on these?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picture</dc:title>
  <dc:creator>The Presentation Company</dc:creator>
  <cp:lastModifiedBy>Roy, Indrajit (HP Labs)</cp:lastModifiedBy>
  <cp:revision>137</cp:revision>
  <dcterms:created xsi:type="dcterms:W3CDTF">2015-06-05T00:45:03Z</dcterms:created>
  <dcterms:modified xsi:type="dcterms:W3CDTF">2016-06-14T17:56:31Z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2289701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D6.0.7</vt:lpwstr>
  </property>
  <property fmtid="{D5CDD505-2E9C-101B-9397-08002B2CF9AE}" pid="5" name="ContentTypeId">
    <vt:lpwstr>0x010100B2CA082843DF114F92D02D2D3CA1DB4B</vt:lpwstr>
  </property>
</Properties>
</file>